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heme/themeOverride1.xml" ContentType="application/vnd.openxmlformats-officedocument.themeOverride+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s/slide30.xml" ContentType="application/vnd.openxmlformats-officedocument.presentationml.slide+xml"/>
  <Override PartName="/ppt/slides/slide149.xml" ContentType="application/vnd.openxmlformats-officedocument.presentationml.slide+xml"/>
  <Override PartName="/ppt/slideLayouts/slideLayout40.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Layouts/slideLayout89.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s/slide129.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Layouts/slideLayout50.xml" ContentType="application/vnd.openxmlformats-officedocument.presentationml.slideLayout+xml"/>
  <Override PartName="/ppt/slides/slide148.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Layouts/slideLayout88.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Layouts/slideLayout55.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slides/slide167.xml" ContentType="application/vnd.openxmlformats-officedocument.presentationml.slide+xml"/>
  <Override PartName="/ppt/slideLayouts/slideLayout10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719" r:id="rId3"/>
    <p:sldMasterId id="2147483755" r:id="rId4"/>
  </p:sldMasterIdLst>
  <p:notesMasterIdLst>
    <p:notesMasterId r:id="rId173"/>
  </p:notesMasterIdLst>
  <p:sldIdLst>
    <p:sldId id="256" r:id="rId5"/>
    <p:sldId id="376" r:id="rId6"/>
    <p:sldId id="377" r:id="rId7"/>
    <p:sldId id="375" r:id="rId8"/>
    <p:sldId id="257" r:id="rId9"/>
    <p:sldId id="316" r:id="rId10"/>
    <p:sldId id="320" r:id="rId11"/>
    <p:sldId id="260" r:id="rId12"/>
    <p:sldId id="267" r:id="rId13"/>
    <p:sldId id="261" r:id="rId14"/>
    <p:sldId id="330" r:id="rId15"/>
    <p:sldId id="314" r:id="rId16"/>
    <p:sldId id="331" r:id="rId17"/>
    <p:sldId id="332" r:id="rId18"/>
    <p:sldId id="336" r:id="rId19"/>
    <p:sldId id="339" r:id="rId20"/>
    <p:sldId id="333" r:id="rId21"/>
    <p:sldId id="334" r:id="rId22"/>
    <p:sldId id="358" r:id="rId23"/>
    <p:sldId id="359" r:id="rId24"/>
    <p:sldId id="337" r:id="rId25"/>
    <p:sldId id="335" r:id="rId26"/>
    <p:sldId id="307" r:id="rId27"/>
    <p:sldId id="338" r:id="rId28"/>
    <p:sldId id="343" r:id="rId29"/>
    <p:sldId id="340" r:id="rId30"/>
    <p:sldId id="344" r:id="rId31"/>
    <p:sldId id="346" r:id="rId32"/>
    <p:sldId id="347" r:id="rId33"/>
    <p:sldId id="348" r:id="rId34"/>
    <p:sldId id="350" r:id="rId35"/>
    <p:sldId id="351" r:id="rId36"/>
    <p:sldId id="352" r:id="rId37"/>
    <p:sldId id="353" r:id="rId38"/>
    <p:sldId id="354" r:id="rId39"/>
    <p:sldId id="355" r:id="rId40"/>
    <p:sldId id="356" r:id="rId41"/>
    <p:sldId id="364" r:id="rId42"/>
    <p:sldId id="370" r:id="rId43"/>
    <p:sldId id="362" r:id="rId44"/>
    <p:sldId id="371" r:id="rId45"/>
    <p:sldId id="368" r:id="rId46"/>
    <p:sldId id="373" r:id="rId47"/>
    <p:sldId id="366" r:id="rId48"/>
    <p:sldId id="374" r:id="rId49"/>
    <p:sldId id="428" r:id="rId50"/>
    <p:sldId id="629" r:id="rId51"/>
    <p:sldId id="630" r:id="rId52"/>
    <p:sldId id="403" r:id="rId53"/>
    <p:sldId id="418" r:id="rId54"/>
    <p:sldId id="404" r:id="rId55"/>
    <p:sldId id="400" r:id="rId56"/>
    <p:sldId id="441" r:id="rId57"/>
    <p:sldId id="451" r:id="rId58"/>
    <p:sldId id="452" r:id="rId59"/>
    <p:sldId id="453" r:id="rId60"/>
    <p:sldId id="454" r:id="rId61"/>
    <p:sldId id="455" r:id="rId62"/>
    <p:sldId id="456" r:id="rId63"/>
    <p:sldId id="457" r:id="rId64"/>
    <p:sldId id="458" r:id="rId65"/>
    <p:sldId id="463" r:id="rId66"/>
    <p:sldId id="406" r:id="rId67"/>
    <p:sldId id="464" r:id="rId68"/>
    <p:sldId id="465" r:id="rId69"/>
    <p:sldId id="408" r:id="rId70"/>
    <p:sldId id="466" r:id="rId71"/>
    <p:sldId id="411" r:id="rId72"/>
    <p:sldId id="412" r:id="rId73"/>
    <p:sldId id="467" r:id="rId74"/>
    <p:sldId id="695" r:id="rId75"/>
    <p:sldId id="631" r:id="rId76"/>
    <p:sldId id="632" r:id="rId77"/>
    <p:sldId id="633" r:id="rId78"/>
    <p:sldId id="634" r:id="rId79"/>
    <p:sldId id="635" r:id="rId80"/>
    <p:sldId id="636" r:id="rId81"/>
    <p:sldId id="637" r:id="rId82"/>
    <p:sldId id="638" r:id="rId83"/>
    <p:sldId id="639" r:id="rId84"/>
    <p:sldId id="640" r:id="rId85"/>
    <p:sldId id="641" r:id="rId86"/>
    <p:sldId id="642" r:id="rId87"/>
    <p:sldId id="643" r:id="rId88"/>
    <p:sldId id="644" r:id="rId89"/>
    <p:sldId id="645" r:id="rId90"/>
    <p:sldId id="646" r:id="rId91"/>
    <p:sldId id="647" r:id="rId92"/>
    <p:sldId id="648" r:id="rId93"/>
    <p:sldId id="649" r:id="rId94"/>
    <p:sldId id="650" r:id="rId95"/>
    <p:sldId id="651" r:id="rId96"/>
    <p:sldId id="652" r:id="rId97"/>
    <p:sldId id="653" r:id="rId98"/>
    <p:sldId id="654" r:id="rId99"/>
    <p:sldId id="655" r:id="rId100"/>
    <p:sldId id="696" r:id="rId101"/>
    <p:sldId id="697" r:id="rId102"/>
    <p:sldId id="658" r:id="rId103"/>
    <p:sldId id="659" r:id="rId104"/>
    <p:sldId id="660" r:id="rId105"/>
    <p:sldId id="661" r:id="rId106"/>
    <p:sldId id="662" r:id="rId107"/>
    <p:sldId id="663" r:id="rId108"/>
    <p:sldId id="664" r:id="rId109"/>
    <p:sldId id="665" r:id="rId110"/>
    <p:sldId id="666" r:id="rId111"/>
    <p:sldId id="667" r:id="rId112"/>
    <p:sldId id="668" r:id="rId113"/>
    <p:sldId id="669" r:id="rId114"/>
    <p:sldId id="670" r:id="rId115"/>
    <p:sldId id="671" r:id="rId116"/>
    <p:sldId id="672" r:id="rId117"/>
    <p:sldId id="673" r:id="rId118"/>
    <p:sldId id="674" r:id="rId119"/>
    <p:sldId id="675" r:id="rId120"/>
    <p:sldId id="676" r:id="rId121"/>
    <p:sldId id="677" r:id="rId122"/>
    <p:sldId id="678" r:id="rId123"/>
    <p:sldId id="679" r:id="rId124"/>
    <p:sldId id="680" r:id="rId125"/>
    <p:sldId id="681" r:id="rId126"/>
    <p:sldId id="682" r:id="rId127"/>
    <p:sldId id="683" r:id="rId128"/>
    <p:sldId id="684" r:id="rId129"/>
    <p:sldId id="685" r:id="rId130"/>
    <p:sldId id="686" r:id="rId131"/>
    <p:sldId id="687" r:id="rId132"/>
    <p:sldId id="688" r:id="rId133"/>
    <p:sldId id="689" r:id="rId134"/>
    <p:sldId id="690" r:id="rId135"/>
    <p:sldId id="691" r:id="rId136"/>
    <p:sldId id="692" r:id="rId137"/>
    <p:sldId id="693" r:id="rId138"/>
    <p:sldId id="694" r:id="rId139"/>
    <p:sldId id="596" r:id="rId140"/>
    <p:sldId id="597" r:id="rId141"/>
    <p:sldId id="598" r:id="rId142"/>
    <p:sldId id="599" r:id="rId143"/>
    <p:sldId id="600" r:id="rId144"/>
    <p:sldId id="601" r:id="rId145"/>
    <p:sldId id="603" r:id="rId146"/>
    <p:sldId id="602" r:id="rId147"/>
    <p:sldId id="604" r:id="rId148"/>
    <p:sldId id="605" r:id="rId149"/>
    <p:sldId id="606" r:id="rId150"/>
    <p:sldId id="607" r:id="rId151"/>
    <p:sldId id="608" r:id="rId152"/>
    <p:sldId id="609" r:id="rId153"/>
    <p:sldId id="610" r:id="rId154"/>
    <p:sldId id="611" r:id="rId155"/>
    <p:sldId id="612" r:id="rId156"/>
    <p:sldId id="613" r:id="rId157"/>
    <p:sldId id="614" r:id="rId158"/>
    <p:sldId id="615" r:id="rId159"/>
    <p:sldId id="616" r:id="rId160"/>
    <p:sldId id="617" r:id="rId161"/>
    <p:sldId id="618" r:id="rId162"/>
    <p:sldId id="619" r:id="rId163"/>
    <p:sldId id="620" r:id="rId164"/>
    <p:sldId id="621" r:id="rId165"/>
    <p:sldId id="622" r:id="rId166"/>
    <p:sldId id="623" r:id="rId167"/>
    <p:sldId id="624" r:id="rId168"/>
    <p:sldId id="625" r:id="rId169"/>
    <p:sldId id="626" r:id="rId170"/>
    <p:sldId id="627" r:id="rId171"/>
    <p:sldId id="628" r:id="rId1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68" autoAdjust="0"/>
    <p:restoredTop sz="94671" autoAdjust="0"/>
  </p:normalViewPr>
  <p:slideViewPr>
    <p:cSldViewPr>
      <p:cViewPr varScale="1">
        <p:scale>
          <a:sx n="69" d="100"/>
          <a:sy n="69" d="100"/>
        </p:scale>
        <p:origin x="-1422" y="-10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viewProps" Target="viewProps.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09C00-67F9-4F41-8B7D-6006B726D3F8}" type="datetimeFigureOut">
              <a:rPr lang="en-US" smtClean="0"/>
              <a:pPr/>
              <a:t>8/8/2022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B8313B-E9C3-4893-BD2C-6603BBADC491}" type="slidenum">
              <a:rPr lang="en-US" smtClean="0"/>
              <a:pPr/>
              <a:t>‹#›</a:t>
            </a:fld>
            <a:endParaRPr lang="en-US"/>
          </a:p>
        </p:txBody>
      </p:sp>
    </p:spTree>
    <p:extLst>
      <p:ext uri="{BB962C8B-B14F-4D97-AF65-F5344CB8AC3E}">
        <p14:creationId xmlns:p14="http://schemas.microsoft.com/office/powerpoint/2010/main" xmlns="" val="1096899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8313B-E9C3-4893-BD2C-6603BBADC491}"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xmlns="" val="28635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8313B-E9C3-4893-BD2C-6603BBADC491}"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xmlns="" val="245256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8313B-E9C3-4893-BD2C-6603BBADC491}"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xmlns="" val="255363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8313B-E9C3-4893-BD2C-6603BBADC491}"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xmlns="" val="144788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9C0879-AC41-41F9-94FD-DFE39C7228D8}"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364058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C0879-AC41-41F9-94FD-DFE39C7228D8}"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26596503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0" y="2492867"/>
            <a:ext cx="4560217" cy="2003425"/>
          </a:xfrm>
        </p:spPr>
        <p:txBody>
          <a:bodyPr>
            <a:normAutofit/>
          </a:bodyPr>
          <a:lstStyle>
            <a:lvl1pPr>
              <a:defRPr sz="2000"/>
            </a:lvl1pPr>
          </a:lstStyle>
          <a:p>
            <a:endParaRPr lang="id-ID"/>
          </a:p>
        </p:txBody>
      </p:sp>
      <p:sp>
        <p:nvSpPr>
          <p:cNvPr id="33" name="Picture Placeholder 3"/>
          <p:cNvSpPr>
            <a:spLocks noGrp="1"/>
          </p:cNvSpPr>
          <p:nvPr>
            <p:ph type="pic" sz="quarter" idx="11"/>
          </p:nvPr>
        </p:nvSpPr>
        <p:spPr>
          <a:xfrm>
            <a:off x="4571738" y="2492867"/>
            <a:ext cx="4560217" cy="2003425"/>
          </a:xfrm>
        </p:spPr>
        <p:txBody>
          <a:bodyPr>
            <a:normAutofit/>
          </a:bodyPr>
          <a:lstStyle>
            <a:lvl1pPr>
              <a:defRPr sz="2000"/>
            </a:lvl1pPr>
          </a:lstStyle>
          <a:p>
            <a:endParaRPr lang="id-ID"/>
          </a:p>
        </p:txBody>
      </p:sp>
    </p:spTree>
    <p:extLst>
      <p:ext uri="{BB962C8B-B14F-4D97-AF65-F5344CB8AC3E}">
        <p14:creationId xmlns:p14="http://schemas.microsoft.com/office/powerpoint/2010/main" xmlns="" val="75711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3" name="Picture Placeholder 3"/>
          <p:cNvSpPr>
            <a:spLocks noGrp="1"/>
          </p:cNvSpPr>
          <p:nvPr>
            <p:ph type="pic" sz="quarter" idx="11"/>
          </p:nvPr>
        </p:nvSpPr>
        <p:spPr>
          <a:xfrm>
            <a:off x="4571738" y="2322865"/>
            <a:ext cx="4560217" cy="2003425"/>
          </a:xfrm>
        </p:spPr>
        <p:txBody>
          <a:bodyPr>
            <a:normAutofit/>
          </a:bodyPr>
          <a:lstStyle>
            <a:lvl1pPr>
              <a:defRPr sz="1600"/>
            </a:lvl1pPr>
          </a:lstStyle>
          <a:p>
            <a:endParaRPr lang="id-ID"/>
          </a:p>
        </p:txBody>
      </p:sp>
    </p:spTree>
    <p:extLst>
      <p:ext uri="{BB962C8B-B14F-4D97-AF65-F5344CB8AC3E}">
        <p14:creationId xmlns:p14="http://schemas.microsoft.com/office/powerpoint/2010/main" xmlns="" val="23610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702526" y="1225485"/>
            <a:ext cx="1781372" cy="3263388"/>
          </a:xfr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xmlns="" val="4245800479"/>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 name="Picture Placeholder 2"/>
          <p:cNvSpPr>
            <a:spLocks noGrp="1"/>
          </p:cNvSpPr>
          <p:nvPr>
            <p:ph type="pic" sz="quarter" idx="10"/>
          </p:nvPr>
        </p:nvSpPr>
        <p:spPr>
          <a:xfrm>
            <a:off x="4435909" y="0"/>
            <a:ext cx="4708091" cy="6858000"/>
          </a:xfrm>
        </p:spPr>
        <p:txBody>
          <a:bodyPr>
            <a:normAutofit/>
          </a:bodyPr>
          <a:lstStyle>
            <a:lvl1pPr>
              <a:defRPr sz="2400">
                <a:solidFill>
                  <a:schemeClr val="bg1"/>
                </a:solidFill>
              </a:defRPr>
            </a:lvl1pPr>
          </a:lstStyle>
          <a:p>
            <a:endParaRPr lang="id-ID" dirty="0"/>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5" name="TextBox 34"/>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9" name="Group 38"/>
          <p:cNvGrpSpPr/>
          <p:nvPr userDrawn="1"/>
        </p:nvGrpSpPr>
        <p:grpSpPr>
          <a:xfrm>
            <a:off x="260564" y="6409324"/>
            <a:ext cx="168062" cy="221156"/>
            <a:chOff x="4328868" y="5502988"/>
            <a:chExt cx="500307" cy="493774"/>
          </a:xfrm>
        </p:grpSpPr>
        <p:sp>
          <p:nvSpPr>
            <p:cNvPr id="40" name="Freeform 3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 name="Freeform 4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2" name="Group 41"/>
          <p:cNvGrpSpPr/>
          <p:nvPr userDrawn="1"/>
        </p:nvGrpSpPr>
        <p:grpSpPr>
          <a:xfrm flipH="1">
            <a:off x="493016" y="6409324"/>
            <a:ext cx="168062" cy="221156"/>
            <a:chOff x="4328868" y="5502988"/>
            <a:chExt cx="500307" cy="493774"/>
          </a:xfrm>
        </p:grpSpPr>
        <p:sp>
          <p:nvSpPr>
            <p:cNvPr id="43" name="Freeform 4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4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27522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0" y="2324101"/>
            <a:ext cx="9144000" cy="2052638"/>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xmlns="" val="236713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0" y="2324101"/>
            <a:ext cx="9144000" cy="2052638"/>
          </a:xfrm>
        </p:spPr>
        <p:txBody>
          <a:bodyPr>
            <a:normAutofit/>
          </a:bodyPr>
          <a:lstStyle>
            <a:lvl1pPr>
              <a:defRPr sz="1600"/>
            </a:lvl1pPr>
          </a:lstStyle>
          <a:p>
            <a:endParaRPr lang="id-ID"/>
          </a:p>
        </p:txBody>
      </p:sp>
      <p:sp>
        <p:nvSpPr>
          <p:cNvPr id="38" name="Picture Placeholder 3"/>
          <p:cNvSpPr>
            <a:spLocks noGrp="1"/>
          </p:cNvSpPr>
          <p:nvPr>
            <p:ph type="pic" sz="quarter" idx="11"/>
          </p:nvPr>
        </p:nvSpPr>
        <p:spPr>
          <a:xfrm>
            <a:off x="3302649" y="2173289"/>
            <a:ext cx="2365772" cy="2016125"/>
          </a:xfrm>
        </p:spPr>
        <p:txBody>
          <a:bodyPr>
            <a:normAutofit/>
          </a:bodyPr>
          <a:lstStyle>
            <a:lvl1pPr>
              <a:defRPr sz="1600"/>
            </a:lvl1pPr>
          </a:lstStyle>
          <a:p>
            <a:endParaRPr lang="id-ID"/>
          </a:p>
        </p:txBody>
      </p:sp>
    </p:spTree>
    <p:extLst>
      <p:ext uri="{BB962C8B-B14F-4D97-AF65-F5344CB8AC3E}">
        <p14:creationId xmlns:p14="http://schemas.microsoft.com/office/powerpoint/2010/main" xmlns="" val="397585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1087630" y="2284945"/>
            <a:ext cx="1273385" cy="1697847"/>
          </a:xfrm>
          <a:prstGeom prst="ellipse">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2978898" y="2284945"/>
            <a:ext cx="1273385" cy="1697847"/>
          </a:xfrm>
          <a:prstGeom prst="ellipse">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4881589" y="2284945"/>
            <a:ext cx="1273385" cy="1697847"/>
          </a:xfrm>
          <a:prstGeom prst="ellipse">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6772856" y="2284945"/>
            <a:ext cx="1273385" cy="1697847"/>
          </a:xfrm>
          <a:prstGeom prst="ellipse">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xmlns="" val="35855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1087630" y="2284945"/>
            <a:ext cx="1273385" cy="1697847"/>
          </a:xfrm>
          <a:prstGeom prst="rect">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2978898" y="2284945"/>
            <a:ext cx="1273385" cy="1697847"/>
          </a:xfrm>
          <a:prstGeom prst="rect">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4881589" y="2284945"/>
            <a:ext cx="1273385" cy="1697847"/>
          </a:xfrm>
          <a:prstGeom prst="rect">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6772856" y="2284945"/>
            <a:ext cx="1273385" cy="1697847"/>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xmlns="" val="40864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10" name="Rectangle 9"/>
          <p:cNvSpPr/>
          <p:nvPr userDrawn="1"/>
        </p:nvSpPr>
        <p:spPr>
          <a:xfrm>
            <a:off x="7317434" y="0"/>
            <a:ext cx="1824507" cy="24326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Picture Placeholder 7"/>
          <p:cNvSpPr>
            <a:spLocks noGrp="1"/>
          </p:cNvSpPr>
          <p:nvPr>
            <p:ph type="pic" sz="quarter" idx="10"/>
          </p:nvPr>
        </p:nvSpPr>
        <p:spPr>
          <a:xfrm>
            <a:off x="49923" y="2493"/>
            <a:ext cx="1820466" cy="2427288"/>
          </a:xfrm>
        </p:spPr>
        <p:txBody>
          <a:bodyPr>
            <a:normAutofit/>
          </a:bodyPr>
          <a:lstStyle>
            <a:lvl1pPr>
              <a:defRPr sz="1600"/>
            </a:lvl1pPr>
          </a:lstStyle>
          <a:p>
            <a:endParaRPr lang="id-ID"/>
          </a:p>
        </p:txBody>
      </p:sp>
      <p:sp>
        <p:nvSpPr>
          <p:cNvPr id="61" name="Picture Placeholder 7"/>
          <p:cNvSpPr>
            <a:spLocks noGrp="1"/>
          </p:cNvSpPr>
          <p:nvPr>
            <p:ph type="pic" sz="quarter" idx="11"/>
          </p:nvPr>
        </p:nvSpPr>
        <p:spPr>
          <a:xfrm>
            <a:off x="1868070" y="2493"/>
            <a:ext cx="1820466" cy="2427288"/>
          </a:xfrm>
        </p:spPr>
        <p:txBody>
          <a:bodyPr>
            <a:normAutofit/>
          </a:bodyPr>
          <a:lstStyle>
            <a:lvl1pPr>
              <a:defRPr sz="1600"/>
            </a:lvl1pPr>
          </a:lstStyle>
          <a:p>
            <a:endParaRPr lang="id-ID"/>
          </a:p>
        </p:txBody>
      </p:sp>
      <p:sp>
        <p:nvSpPr>
          <p:cNvPr id="62" name="Picture Placeholder 7"/>
          <p:cNvSpPr>
            <a:spLocks noGrp="1"/>
          </p:cNvSpPr>
          <p:nvPr>
            <p:ph type="pic" sz="quarter" idx="12"/>
          </p:nvPr>
        </p:nvSpPr>
        <p:spPr>
          <a:xfrm>
            <a:off x="3687088" y="2493"/>
            <a:ext cx="1820466" cy="2427288"/>
          </a:xfrm>
        </p:spPr>
        <p:txBody>
          <a:bodyPr>
            <a:normAutofit/>
          </a:bodyPr>
          <a:lstStyle>
            <a:lvl1pPr>
              <a:defRPr sz="1600"/>
            </a:lvl1pPr>
          </a:lstStyle>
          <a:p>
            <a:endParaRPr lang="id-ID"/>
          </a:p>
        </p:txBody>
      </p:sp>
      <p:sp>
        <p:nvSpPr>
          <p:cNvPr id="63" name="Picture Placeholder 7"/>
          <p:cNvSpPr>
            <a:spLocks noGrp="1"/>
          </p:cNvSpPr>
          <p:nvPr>
            <p:ph type="pic" sz="quarter" idx="13"/>
          </p:nvPr>
        </p:nvSpPr>
        <p:spPr>
          <a:xfrm>
            <a:off x="5504111" y="2493"/>
            <a:ext cx="1820466" cy="2427288"/>
          </a:xfrm>
        </p:spPr>
        <p:txBody>
          <a:bodyPr>
            <a:normAutofit/>
          </a:bodyPr>
          <a:lstStyle>
            <a:lvl1pPr>
              <a:defRPr sz="1600"/>
            </a:lvl1pPr>
          </a:lstStyle>
          <a:p>
            <a:endParaRPr lang="id-ID"/>
          </a:p>
        </p:txBody>
      </p:sp>
      <p:sp>
        <p:nvSpPr>
          <p:cNvPr id="65" name="Picture Placeholder 7"/>
          <p:cNvSpPr>
            <a:spLocks noGrp="1"/>
          </p:cNvSpPr>
          <p:nvPr>
            <p:ph type="pic" sz="quarter" idx="15"/>
          </p:nvPr>
        </p:nvSpPr>
        <p:spPr>
          <a:xfrm>
            <a:off x="49923" y="2424590"/>
            <a:ext cx="1820466" cy="2427288"/>
          </a:xfrm>
        </p:spPr>
        <p:txBody>
          <a:bodyPr>
            <a:normAutofit/>
          </a:bodyPr>
          <a:lstStyle>
            <a:lvl1pPr>
              <a:defRPr sz="1600"/>
            </a:lvl1pPr>
          </a:lstStyle>
          <a:p>
            <a:endParaRPr lang="id-ID"/>
          </a:p>
        </p:txBody>
      </p:sp>
      <p:sp>
        <p:nvSpPr>
          <p:cNvPr id="66" name="Picture Placeholder 7"/>
          <p:cNvSpPr>
            <a:spLocks noGrp="1"/>
          </p:cNvSpPr>
          <p:nvPr>
            <p:ph type="pic" sz="quarter" idx="16"/>
          </p:nvPr>
        </p:nvSpPr>
        <p:spPr>
          <a:xfrm>
            <a:off x="1868070" y="2424590"/>
            <a:ext cx="1820466" cy="2427288"/>
          </a:xfrm>
        </p:spPr>
        <p:txBody>
          <a:bodyPr>
            <a:normAutofit/>
          </a:bodyPr>
          <a:lstStyle>
            <a:lvl1pPr>
              <a:defRPr sz="1600"/>
            </a:lvl1pPr>
          </a:lstStyle>
          <a:p>
            <a:endParaRPr lang="id-ID"/>
          </a:p>
        </p:txBody>
      </p:sp>
      <p:sp>
        <p:nvSpPr>
          <p:cNvPr id="67" name="Picture Placeholder 7"/>
          <p:cNvSpPr>
            <a:spLocks noGrp="1"/>
          </p:cNvSpPr>
          <p:nvPr>
            <p:ph type="pic" sz="quarter" idx="17"/>
          </p:nvPr>
        </p:nvSpPr>
        <p:spPr>
          <a:xfrm>
            <a:off x="3687088" y="2424590"/>
            <a:ext cx="1820466" cy="2427288"/>
          </a:xfrm>
        </p:spPr>
        <p:txBody>
          <a:bodyPr>
            <a:normAutofit/>
          </a:bodyPr>
          <a:lstStyle>
            <a:lvl1pPr>
              <a:defRPr sz="1600"/>
            </a:lvl1pPr>
          </a:lstStyle>
          <a:p>
            <a:endParaRPr lang="id-ID"/>
          </a:p>
        </p:txBody>
      </p:sp>
      <p:sp>
        <p:nvSpPr>
          <p:cNvPr id="68" name="Picture Placeholder 7"/>
          <p:cNvSpPr>
            <a:spLocks noGrp="1"/>
          </p:cNvSpPr>
          <p:nvPr>
            <p:ph type="pic" sz="quarter" idx="18"/>
          </p:nvPr>
        </p:nvSpPr>
        <p:spPr>
          <a:xfrm>
            <a:off x="5504111" y="2424590"/>
            <a:ext cx="1820466" cy="2427288"/>
          </a:xfrm>
        </p:spPr>
        <p:txBody>
          <a:bodyPr>
            <a:normAutofit/>
          </a:bodyPr>
          <a:lstStyle>
            <a:lvl1pPr>
              <a:defRPr sz="1600"/>
            </a:lvl1pPr>
          </a:lstStyle>
          <a:p>
            <a:endParaRPr lang="id-ID"/>
          </a:p>
        </p:txBody>
      </p:sp>
      <p:sp>
        <p:nvSpPr>
          <p:cNvPr id="69" name="Picture Placeholder 7"/>
          <p:cNvSpPr>
            <a:spLocks noGrp="1"/>
          </p:cNvSpPr>
          <p:nvPr>
            <p:ph type="pic" sz="quarter" idx="19"/>
          </p:nvPr>
        </p:nvSpPr>
        <p:spPr>
          <a:xfrm>
            <a:off x="7321475" y="2424590"/>
            <a:ext cx="1820466" cy="2427288"/>
          </a:xfrm>
        </p:spPr>
        <p:txBody>
          <a:bodyPr>
            <a:normAutofit/>
          </a:bodyPr>
          <a:lstStyle>
            <a:lvl1pPr>
              <a:defRPr sz="1600"/>
            </a:lvl1pPr>
          </a:lstStyle>
          <a:p>
            <a:endParaRPr lang="id-ID"/>
          </a:p>
        </p:txBody>
      </p:sp>
      <p:sp>
        <p:nvSpPr>
          <p:cNvPr id="72"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TextBox 72"/>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20314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1+#ppt_w/2"/>
                                          </p:val>
                                        </p:tav>
                                        <p:tav tm="100000">
                                          <p:val>
                                            <p:strVal val="#ppt_x"/>
                                          </p:val>
                                        </p:tav>
                                      </p:tavLst>
                                    </p:anim>
                                    <p:anim calcmode="lin" valueType="num">
                                      <p:cBhvr additive="base">
                                        <p:cTn id="36" dur="5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72" grpId="0" animBg="1"/>
      <p:bldP spid="73"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4"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0"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TextBox 8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7" name="Picture Placeholder 6"/>
          <p:cNvSpPr>
            <a:spLocks noGrp="1"/>
          </p:cNvSpPr>
          <p:nvPr>
            <p:ph type="pic" sz="quarter" idx="10"/>
          </p:nvPr>
        </p:nvSpPr>
        <p:spPr>
          <a:xfrm>
            <a:off x="0" y="2895321"/>
            <a:ext cx="1827610" cy="1981200"/>
          </a:xfrm>
        </p:spPr>
        <p:txBody>
          <a:bodyPr>
            <a:normAutofit/>
          </a:bodyPr>
          <a:lstStyle>
            <a:lvl1pPr>
              <a:defRPr sz="1600"/>
            </a:lvl1pPr>
          </a:lstStyle>
          <a:p>
            <a:endParaRPr lang="id-ID"/>
          </a:p>
        </p:txBody>
      </p:sp>
      <p:sp>
        <p:nvSpPr>
          <p:cNvPr id="51" name="Picture Placeholder 6"/>
          <p:cNvSpPr>
            <a:spLocks noGrp="1"/>
          </p:cNvSpPr>
          <p:nvPr>
            <p:ph type="pic" sz="quarter" idx="11"/>
          </p:nvPr>
        </p:nvSpPr>
        <p:spPr>
          <a:xfrm>
            <a:off x="1826456" y="2895321"/>
            <a:ext cx="1827610" cy="1981200"/>
          </a:xfrm>
        </p:spPr>
        <p:txBody>
          <a:bodyPr>
            <a:normAutofit/>
          </a:bodyPr>
          <a:lstStyle>
            <a:lvl1pPr>
              <a:defRPr sz="1600"/>
            </a:lvl1pPr>
          </a:lstStyle>
          <a:p>
            <a:endParaRPr lang="id-ID"/>
          </a:p>
        </p:txBody>
      </p:sp>
      <p:sp>
        <p:nvSpPr>
          <p:cNvPr id="53" name="Picture Placeholder 6"/>
          <p:cNvSpPr>
            <a:spLocks noGrp="1"/>
          </p:cNvSpPr>
          <p:nvPr>
            <p:ph type="pic" sz="quarter" idx="13"/>
          </p:nvPr>
        </p:nvSpPr>
        <p:spPr>
          <a:xfrm>
            <a:off x="5486604" y="2895321"/>
            <a:ext cx="1827610" cy="1981200"/>
          </a:xfrm>
        </p:spPr>
        <p:txBody>
          <a:bodyPr>
            <a:normAutofit/>
          </a:bodyPr>
          <a:lstStyle>
            <a:lvl1pPr>
              <a:defRPr sz="1600"/>
            </a:lvl1pPr>
          </a:lstStyle>
          <a:p>
            <a:endParaRPr lang="id-ID"/>
          </a:p>
        </p:txBody>
      </p:sp>
      <p:sp>
        <p:nvSpPr>
          <p:cNvPr id="54" name="Picture Placeholder 6"/>
          <p:cNvSpPr>
            <a:spLocks noGrp="1"/>
          </p:cNvSpPr>
          <p:nvPr>
            <p:ph type="pic" sz="quarter" idx="14"/>
          </p:nvPr>
        </p:nvSpPr>
        <p:spPr>
          <a:xfrm>
            <a:off x="7312914" y="2895321"/>
            <a:ext cx="1827610" cy="1981200"/>
          </a:xfrm>
        </p:spPr>
        <p:txBody>
          <a:bodyPr>
            <a:normAutofit/>
          </a:bodyPr>
          <a:lstStyle>
            <a:lvl1pPr>
              <a:defRPr sz="1600"/>
            </a:lvl1pPr>
          </a:lstStyle>
          <a:p>
            <a:endParaRPr lang="id-ID"/>
          </a:p>
        </p:txBody>
      </p:sp>
      <p:sp>
        <p:nvSpPr>
          <p:cNvPr id="55" name="Picture Placeholder 6"/>
          <p:cNvSpPr>
            <a:spLocks noGrp="1"/>
          </p:cNvSpPr>
          <p:nvPr>
            <p:ph type="pic" sz="quarter" idx="15"/>
          </p:nvPr>
        </p:nvSpPr>
        <p:spPr>
          <a:xfrm>
            <a:off x="0" y="4876800"/>
            <a:ext cx="1827610" cy="1981200"/>
          </a:xfrm>
        </p:spPr>
        <p:txBody>
          <a:bodyPr>
            <a:normAutofit/>
          </a:bodyPr>
          <a:lstStyle>
            <a:lvl1pPr>
              <a:defRPr sz="1600"/>
            </a:lvl1pPr>
          </a:lstStyle>
          <a:p>
            <a:endParaRPr lang="id-ID"/>
          </a:p>
        </p:txBody>
      </p:sp>
      <p:sp>
        <p:nvSpPr>
          <p:cNvPr id="56" name="Picture Placeholder 6"/>
          <p:cNvSpPr>
            <a:spLocks noGrp="1"/>
          </p:cNvSpPr>
          <p:nvPr>
            <p:ph type="pic" sz="quarter" idx="16"/>
          </p:nvPr>
        </p:nvSpPr>
        <p:spPr>
          <a:xfrm>
            <a:off x="1826456" y="4876800"/>
            <a:ext cx="1827610" cy="1981200"/>
          </a:xfrm>
        </p:spPr>
        <p:txBody>
          <a:bodyPr>
            <a:normAutofit/>
          </a:bodyPr>
          <a:lstStyle>
            <a:lvl1pPr>
              <a:defRPr sz="1600"/>
            </a:lvl1pPr>
          </a:lstStyle>
          <a:p>
            <a:endParaRPr lang="id-ID"/>
          </a:p>
        </p:txBody>
      </p:sp>
      <p:sp>
        <p:nvSpPr>
          <p:cNvPr id="57" name="Picture Placeholder 6"/>
          <p:cNvSpPr>
            <a:spLocks noGrp="1"/>
          </p:cNvSpPr>
          <p:nvPr>
            <p:ph type="pic" sz="quarter" idx="17"/>
          </p:nvPr>
        </p:nvSpPr>
        <p:spPr>
          <a:xfrm>
            <a:off x="3658845" y="4876800"/>
            <a:ext cx="1827610" cy="1981200"/>
          </a:xfrm>
        </p:spPr>
        <p:txBody>
          <a:bodyPr>
            <a:normAutofit/>
          </a:bodyPr>
          <a:lstStyle>
            <a:lvl1pPr>
              <a:defRPr sz="1600"/>
            </a:lvl1pPr>
          </a:lstStyle>
          <a:p>
            <a:endParaRPr lang="id-ID"/>
          </a:p>
        </p:txBody>
      </p:sp>
      <p:sp>
        <p:nvSpPr>
          <p:cNvPr id="58" name="Picture Placeholder 6"/>
          <p:cNvSpPr>
            <a:spLocks noGrp="1"/>
          </p:cNvSpPr>
          <p:nvPr>
            <p:ph type="pic" sz="quarter" idx="18"/>
          </p:nvPr>
        </p:nvSpPr>
        <p:spPr>
          <a:xfrm>
            <a:off x="5486604" y="4876800"/>
            <a:ext cx="1827610" cy="1981200"/>
          </a:xfrm>
        </p:spPr>
        <p:txBody>
          <a:bodyPr>
            <a:normAutofit/>
          </a:bodyPr>
          <a:lstStyle>
            <a:lvl1pPr>
              <a:defRPr sz="1600"/>
            </a:lvl1pPr>
          </a:lstStyle>
          <a:p>
            <a:endParaRPr lang="id-ID"/>
          </a:p>
        </p:txBody>
      </p:sp>
      <p:sp>
        <p:nvSpPr>
          <p:cNvPr id="59" name="Picture Placeholder 6"/>
          <p:cNvSpPr>
            <a:spLocks noGrp="1"/>
          </p:cNvSpPr>
          <p:nvPr>
            <p:ph type="pic" sz="quarter" idx="19"/>
          </p:nvPr>
        </p:nvSpPr>
        <p:spPr>
          <a:xfrm>
            <a:off x="7312914" y="4876800"/>
            <a:ext cx="1827610" cy="1981200"/>
          </a:xfrm>
        </p:spPr>
        <p:txBody>
          <a:bodyPr>
            <a:normAutofit/>
          </a:bodyPr>
          <a:lstStyle>
            <a:lvl1pPr>
              <a:defRPr sz="1600"/>
            </a:lvl1pPr>
          </a:lstStyle>
          <a:p>
            <a:endParaRPr lang="id-ID"/>
          </a:p>
        </p:txBody>
      </p:sp>
      <p:sp>
        <p:nvSpPr>
          <p:cNvPr id="52" name="Picture Placeholder 6"/>
          <p:cNvSpPr>
            <a:spLocks noGrp="1"/>
          </p:cNvSpPr>
          <p:nvPr>
            <p:ph type="pic" sz="quarter" idx="12"/>
          </p:nvPr>
        </p:nvSpPr>
        <p:spPr>
          <a:xfrm>
            <a:off x="3418826" y="2600881"/>
            <a:ext cx="2314263" cy="2508751"/>
          </a:xfrm>
        </p:spPr>
        <p:txBody>
          <a:bodyPr>
            <a:normAutofit/>
          </a:bodyPr>
          <a:lstStyle>
            <a:lvl1pPr>
              <a:defRPr sz="1600"/>
            </a:lvl1pPr>
          </a:lstStyle>
          <a:p>
            <a:endParaRPr lang="id-ID"/>
          </a:p>
        </p:txBody>
      </p:sp>
    </p:spTree>
    <p:extLst>
      <p:ext uri="{BB962C8B-B14F-4D97-AF65-F5344CB8AC3E}">
        <p14:creationId xmlns:p14="http://schemas.microsoft.com/office/powerpoint/2010/main" xmlns="" val="125067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C0879-AC41-41F9-94FD-DFE39C7228D8}"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7542589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4"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0"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TextBox 8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65" name="Picture Placeholder 3"/>
          <p:cNvSpPr>
            <a:spLocks noGrp="1"/>
          </p:cNvSpPr>
          <p:nvPr>
            <p:ph type="pic" sz="quarter" idx="10"/>
          </p:nvPr>
        </p:nvSpPr>
        <p:spPr>
          <a:xfrm>
            <a:off x="0" y="896"/>
            <a:ext cx="2505075" cy="3924300"/>
          </a:xfrm>
        </p:spPr>
        <p:txBody>
          <a:bodyPr/>
          <a:lstStyle/>
          <a:p>
            <a:endParaRPr lang="id-ID"/>
          </a:p>
        </p:txBody>
      </p:sp>
      <p:sp>
        <p:nvSpPr>
          <p:cNvPr id="66" name="Picture Placeholder 3"/>
          <p:cNvSpPr>
            <a:spLocks noGrp="1"/>
          </p:cNvSpPr>
          <p:nvPr>
            <p:ph type="pic" sz="quarter" idx="11"/>
          </p:nvPr>
        </p:nvSpPr>
        <p:spPr>
          <a:xfrm>
            <a:off x="2505031" y="896"/>
            <a:ext cx="4122944" cy="3924300"/>
          </a:xfrm>
        </p:spPr>
        <p:txBody>
          <a:bodyPr/>
          <a:lstStyle/>
          <a:p>
            <a:endParaRPr lang="id-ID"/>
          </a:p>
        </p:txBody>
      </p:sp>
      <p:sp>
        <p:nvSpPr>
          <p:cNvPr id="67" name="Picture Placeholder 3"/>
          <p:cNvSpPr>
            <a:spLocks noGrp="1"/>
          </p:cNvSpPr>
          <p:nvPr>
            <p:ph type="pic" sz="quarter" idx="12"/>
          </p:nvPr>
        </p:nvSpPr>
        <p:spPr>
          <a:xfrm>
            <a:off x="6627975" y="0"/>
            <a:ext cx="2516025" cy="1962364"/>
          </a:xfrm>
        </p:spPr>
        <p:txBody>
          <a:bodyPr/>
          <a:lstStyle/>
          <a:p>
            <a:endParaRPr lang="id-ID"/>
          </a:p>
        </p:txBody>
      </p:sp>
      <p:sp>
        <p:nvSpPr>
          <p:cNvPr id="68" name="Picture Placeholder 3"/>
          <p:cNvSpPr>
            <a:spLocks noGrp="1"/>
          </p:cNvSpPr>
          <p:nvPr>
            <p:ph type="pic" sz="quarter" idx="13"/>
          </p:nvPr>
        </p:nvSpPr>
        <p:spPr>
          <a:xfrm>
            <a:off x="6627975" y="1962832"/>
            <a:ext cx="2516025" cy="1962364"/>
          </a:xfrm>
        </p:spPr>
        <p:txBody>
          <a:bodyPr/>
          <a:lstStyle/>
          <a:p>
            <a:endParaRPr lang="id-ID"/>
          </a:p>
        </p:txBody>
      </p:sp>
      <p:sp>
        <p:nvSpPr>
          <p:cNvPr id="69" name="Picture Placeholder 5"/>
          <p:cNvSpPr>
            <a:spLocks noGrp="1"/>
          </p:cNvSpPr>
          <p:nvPr>
            <p:ph type="pic" sz="quarter" idx="14"/>
          </p:nvPr>
        </p:nvSpPr>
        <p:spPr>
          <a:xfrm>
            <a:off x="0" y="3924300"/>
            <a:ext cx="2989994" cy="2933700"/>
          </a:xfrm>
        </p:spPr>
        <p:txBody>
          <a:bodyPr/>
          <a:lstStyle/>
          <a:p>
            <a:endParaRPr lang="id-ID"/>
          </a:p>
        </p:txBody>
      </p:sp>
      <p:sp>
        <p:nvSpPr>
          <p:cNvPr id="72" name="Picture Placeholder 8"/>
          <p:cNvSpPr>
            <a:spLocks noGrp="1"/>
          </p:cNvSpPr>
          <p:nvPr>
            <p:ph type="pic" sz="quarter" idx="15"/>
          </p:nvPr>
        </p:nvSpPr>
        <p:spPr>
          <a:xfrm>
            <a:off x="5486691" y="3924300"/>
            <a:ext cx="3657309" cy="2933700"/>
          </a:xfrm>
        </p:spPr>
        <p:txBody>
          <a:bodyPr/>
          <a:lstStyle/>
          <a:p>
            <a:endParaRPr lang="id-ID"/>
          </a:p>
        </p:txBody>
      </p:sp>
    </p:spTree>
    <p:extLst>
      <p:ext uri="{BB962C8B-B14F-4D97-AF65-F5344CB8AC3E}">
        <p14:creationId xmlns:p14="http://schemas.microsoft.com/office/powerpoint/2010/main" xmlns="" val="30478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16781" y="1945432"/>
            <a:ext cx="2330054" cy="2016211"/>
          </a:xfrm>
        </p:spPr>
        <p:txBody>
          <a:bodyPr/>
          <a:lstStyle/>
          <a:p>
            <a:endParaRPr lang="id-ID"/>
          </a:p>
        </p:txBody>
      </p:sp>
      <p:sp>
        <p:nvSpPr>
          <p:cNvPr id="52" name="Picture Placeholder 2"/>
          <p:cNvSpPr>
            <a:spLocks noGrp="1"/>
          </p:cNvSpPr>
          <p:nvPr>
            <p:ph type="pic" sz="quarter" idx="11"/>
          </p:nvPr>
        </p:nvSpPr>
        <p:spPr>
          <a:xfrm>
            <a:off x="3400339" y="1945432"/>
            <a:ext cx="2330054" cy="2016211"/>
          </a:xfrm>
        </p:spPr>
        <p:txBody>
          <a:bodyPr/>
          <a:lstStyle/>
          <a:p>
            <a:endParaRPr lang="id-ID"/>
          </a:p>
        </p:txBody>
      </p:sp>
      <p:sp>
        <p:nvSpPr>
          <p:cNvPr id="53" name="Picture Placeholder 2"/>
          <p:cNvSpPr>
            <a:spLocks noGrp="1"/>
          </p:cNvSpPr>
          <p:nvPr>
            <p:ph type="pic" sz="quarter" idx="12"/>
          </p:nvPr>
        </p:nvSpPr>
        <p:spPr>
          <a:xfrm>
            <a:off x="5893536" y="1945432"/>
            <a:ext cx="2330054" cy="2016211"/>
          </a:xfrm>
        </p:spPr>
        <p:txBody>
          <a:bodyPr/>
          <a:lstStyle/>
          <a:p>
            <a:endParaRPr lang="id-ID"/>
          </a:p>
        </p:txBody>
      </p:sp>
      <p:sp>
        <p:nvSpPr>
          <p:cNvPr id="54" name="Picture Placeholder 2"/>
          <p:cNvSpPr>
            <a:spLocks noGrp="1"/>
          </p:cNvSpPr>
          <p:nvPr>
            <p:ph type="pic" sz="quarter" idx="13"/>
          </p:nvPr>
        </p:nvSpPr>
        <p:spPr>
          <a:xfrm>
            <a:off x="916781" y="4177346"/>
            <a:ext cx="2330054" cy="2016211"/>
          </a:xfrm>
        </p:spPr>
        <p:txBody>
          <a:bodyPr/>
          <a:lstStyle/>
          <a:p>
            <a:endParaRPr lang="id-ID"/>
          </a:p>
        </p:txBody>
      </p:sp>
      <p:sp>
        <p:nvSpPr>
          <p:cNvPr id="55" name="Picture Placeholder 2"/>
          <p:cNvSpPr>
            <a:spLocks noGrp="1"/>
          </p:cNvSpPr>
          <p:nvPr>
            <p:ph type="pic" sz="quarter" idx="14"/>
          </p:nvPr>
        </p:nvSpPr>
        <p:spPr>
          <a:xfrm>
            <a:off x="3400339" y="4177346"/>
            <a:ext cx="2330054" cy="2016211"/>
          </a:xfrm>
        </p:spPr>
        <p:txBody>
          <a:bodyPr/>
          <a:lstStyle/>
          <a:p>
            <a:endParaRPr lang="id-ID"/>
          </a:p>
        </p:txBody>
      </p:sp>
      <p:sp>
        <p:nvSpPr>
          <p:cNvPr id="56" name="Picture Placeholder 2"/>
          <p:cNvSpPr>
            <a:spLocks noGrp="1"/>
          </p:cNvSpPr>
          <p:nvPr>
            <p:ph type="pic" sz="quarter" idx="15"/>
          </p:nvPr>
        </p:nvSpPr>
        <p:spPr>
          <a:xfrm>
            <a:off x="5893536" y="4177346"/>
            <a:ext cx="2330054" cy="2016211"/>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57437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784100" y="2283008"/>
            <a:ext cx="3727308" cy="3753338"/>
          </a:xfrm>
        </p:spPr>
        <p:txBody>
          <a:bodyPr/>
          <a:lstStyle/>
          <a:p>
            <a:endParaRPr lang="id-ID"/>
          </a:p>
        </p:txBody>
      </p:sp>
      <p:sp>
        <p:nvSpPr>
          <p:cNvPr id="46" name="Picture Placeholder 3"/>
          <p:cNvSpPr>
            <a:spLocks noGrp="1"/>
          </p:cNvSpPr>
          <p:nvPr>
            <p:ph type="pic" sz="quarter" idx="11"/>
          </p:nvPr>
        </p:nvSpPr>
        <p:spPr>
          <a:xfrm>
            <a:off x="4887572" y="2283008"/>
            <a:ext cx="3727308" cy="3753338"/>
          </a:xfrm>
        </p:spPr>
        <p:txBody>
          <a:bodyPr/>
          <a:lstStyle/>
          <a:p>
            <a:endParaRPr lang="id-ID"/>
          </a:p>
        </p:txBody>
      </p:sp>
    </p:spTree>
    <p:extLst>
      <p:ext uri="{BB962C8B-B14F-4D97-AF65-F5344CB8AC3E}">
        <p14:creationId xmlns:p14="http://schemas.microsoft.com/office/powerpoint/2010/main" xmlns="" val="28776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784100" y="2283008"/>
            <a:ext cx="3727308" cy="3753338"/>
          </a:xfrm>
        </p:spPr>
        <p:txBody>
          <a:bodyPr/>
          <a:lstStyle/>
          <a:p>
            <a:endParaRPr lang="id-ID"/>
          </a:p>
        </p:txBody>
      </p:sp>
    </p:spTree>
    <p:extLst>
      <p:ext uri="{BB962C8B-B14F-4D97-AF65-F5344CB8AC3E}">
        <p14:creationId xmlns:p14="http://schemas.microsoft.com/office/powerpoint/2010/main" xmlns="" val="26570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6" name="Picture Placeholder 3"/>
          <p:cNvSpPr>
            <a:spLocks noGrp="1"/>
          </p:cNvSpPr>
          <p:nvPr>
            <p:ph type="pic" sz="quarter" idx="11"/>
          </p:nvPr>
        </p:nvSpPr>
        <p:spPr>
          <a:xfrm>
            <a:off x="4887572" y="2283008"/>
            <a:ext cx="3727308" cy="3753338"/>
          </a:xfrm>
        </p:spPr>
        <p:txBody>
          <a:bodyPr/>
          <a:lstStyle/>
          <a:p>
            <a:endParaRPr lang="id-ID" dirty="0"/>
          </a:p>
        </p:txBody>
      </p:sp>
    </p:spTree>
    <p:extLst>
      <p:ext uri="{BB962C8B-B14F-4D97-AF65-F5344CB8AC3E}">
        <p14:creationId xmlns:p14="http://schemas.microsoft.com/office/powerpoint/2010/main" xmlns="" val="41241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70" name="Picture Placeholder 3"/>
          <p:cNvSpPr>
            <a:spLocks noGrp="1"/>
          </p:cNvSpPr>
          <p:nvPr>
            <p:ph type="pic" sz="quarter" idx="11"/>
          </p:nvPr>
        </p:nvSpPr>
        <p:spPr>
          <a:xfrm>
            <a:off x="3949724" y="3164618"/>
            <a:ext cx="5114993" cy="4020519"/>
          </a:xfrm>
        </p:spPr>
        <p:txBody>
          <a:bodyPr/>
          <a:lstStyle/>
          <a:p>
            <a:endParaRPr lang="id-ID" dirty="0"/>
          </a:p>
        </p:txBody>
      </p:sp>
    </p:spTree>
    <p:extLst>
      <p:ext uri="{BB962C8B-B14F-4D97-AF65-F5344CB8AC3E}">
        <p14:creationId xmlns:p14="http://schemas.microsoft.com/office/powerpoint/2010/main" xmlns="" val="404333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6" name="Rectangle 45"/>
          <p:cNvSpPr/>
          <p:nvPr userDrawn="1"/>
        </p:nvSpPr>
        <p:spPr>
          <a:xfrm>
            <a:off x="0" y="0"/>
            <a:ext cx="9144000" cy="3133868"/>
          </a:xfrm>
          <a:prstGeom prst="rect">
            <a:avLst/>
          </a:prstGeom>
          <a:pattFill prst="pct5">
            <a:fgClr>
              <a:schemeClr val="accent2">
                <a:lumMod val="75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78" name="Picture Placeholder 3"/>
          <p:cNvSpPr>
            <a:spLocks noGrp="1"/>
          </p:cNvSpPr>
          <p:nvPr>
            <p:ph type="pic" sz="quarter" idx="11"/>
          </p:nvPr>
        </p:nvSpPr>
        <p:spPr>
          <a:xfrm>
            <a:off x="803249" y="1344225"/>
            <a:ext cx="1162755" cy="2598991"/>
          </a:xfrm>
        </p:spPr>
        <p:txBody>
          <a:bodyPr/>
          <a:lstStyle/>
          <a:p>
            <a:endParaRPr lang="id-ID" dirty="0"/>
          </a:p>
        </p:txBody>
      </p:sp>
      <p:sp>
        <p:nvSpPr>
          <p:cNvPr id="4" name="Picture Placeholder 3"/>
          <p:cNvSpPr>
            <a:spLocks noGrp="1"/>
          </p:cNvSpPr>
          <p:nvPr>
            <p:ph type="pic" sz="quarter" idx="10"/>
          </p:nvPr>
        </p:nvSpPr>
        <p:spPr>
          <a:xfrm>
            <a:off x="1852613" y="902769"/>
            <a:ext cx="1332310" cy="2977979"/>
          </a:xfrm>
        </p:spPr>
        <p:txBody>
          <a:bodyPr/>
          <a:lstStyle/>
          <a:p>
            <a:endParaRPr lang="id-ID" dirty="0"/>
          </a:p>
        </p:txBody>
      </p:sp>
      <p:sp>
        <p:nvSpPr>
          <p:cNvPr id="33"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 name="TextBox 35"/>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359541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47"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3" grpId="0" animBg="1"/>
      <p:bldP spid="36"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33" name="Rectangle 32"/>
          <p:cNvSpPr/>
          <p:nvPr userDrawn="1"/>
        </p:nvSpPr>
        <p:spPr>
          <a:xfrm>
            <a:off x="-2" y="0"/>
            <a:ext cx="9140486" cy="4000500"/>
          </a:xfrm>
          <a:prstGeom prst="rect">
            <a:avLst/>
          </a:prstGeom>
          <a:pattFill prst="pct90">
            <a:fgClr>
              <a:schemeClr val="accent3"/>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2"/>
          <p:cNvSpPr>
            <a:spLocks noGrp="1"/>
          </p:cNvSpPr>
          <p:nvPr>
            <p:ph type="pic" sz="quarter" idx="10"/>
          </p:nvPr>
        </p:nvSpPr>
        <p:spPr>
          <a:xfrm>
            <a:off x="3198824" y="1704099"/>
            <a:ext cx="2724859" cy="2288465"/>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TextBox 3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B9D533"/>
                </a:solidFill>
              </a:rPr>
              <a:pPr algn="ctr"/>
              <a:t>‹#›</a:t>
            </a:fld>
            <a:endParaRPr lang="id-ID" dirty="0">
              <a:solidFill>
                <a:srgbClr val="B9D533"/>
              </a:solidFill>
            </a:endParaRPr>
          </a:p>
        </p:txBody>
      </p:sp>
    </p:spTree>
    <p:extLst>
      <p:ext uri="{BB962C8B-B14F-4D97-AF65-F5344CB8AC3E}">
        <p14:creationId xmlns:p14="http://schemas.microsoft.com/office/powerpoint/2010/main" xmlns="" val="21244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6" grpId="0" animBg="1"/>
      <p:bldP spid="37" grpId="0"/>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33" name="Rectangle 32"/>
          <p:cNvSpPr/>
          <p:nvPr userDrawn="1"/>
        </p:nvSpPr>
        <p:spPr>
          <a:xfrm>
            <a:off x="-2" y="0"/>
            <a:ext cx="9140486" cy="3993312"/>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6443397" y="1200791"/>
            <a:ext cx="1556123" cy="3955103"/>
          </a:xfrm>
          <a:custGeom>
            <a:avLst/>
            <a:gdLst>
              <a:gd name="connsiteX0" fmla="*/ 0 w 2106612"/>
              <a:gd name="connsiteY0" fmla="*/ 0 h 3568700"/>
              <a:gd name="connsiteX1" fmla="*/ 2106612 w 2106612"/>
              <a:gd name="connsiteY1" fmla="*/ 0 h 3568700"/>
              <a:gd name="connsiteX2" fmla="*/ 2106612 w 2106612"/>
              <a:gd name="connsiteY2" fmla="*/ 3568700 h 3568700"/>
              <a:gd name="connsiteX3" fmla="*/ 0 w 2106612"/>
              <a:gd name="connsiteY3" fmla="*/ 3568700 h 3568700"/>
              <a:gd name="connsiteX4" fmla="*/ 0 w 2106612"/>
              <a:gd name="connsiteY4" fmla="*/ 0 h 3568700"/>
              <a:gd name="connsiteX0" fmla="*/ 0 w 2106612"/>
              <a:gd name="connsiteY0" fmla="*/ 275421 h 3844121"/>
              <a:gd name="connsiteX1" fmla="*/ 2106612 w 2106612"/>
              <a:gd name="connsiteY1" fmla="*/ 0 h 3844121"/>
              <a:gd name="connsiteX2" fmla="*/ 2106612 w 2106612"/>
              <a:gd name="connsiteY2" fmla="*/ 3844121 h 3844121"/>
              <a:gd name="connsiteX3" fmla="*/ 0 w 2106612"/>
              <a:gd name="connsiteY3" fmla="*/ 3844121 h 3844121"/>
              <a:gd name="connsiteX4" fmla="*/ 0 w 2106612"/>
              <a:gd name="connsiteY4" fmla="*/ 275421 h 3844121"/>
              <a:gd name="connsiteX0" fmla="*/ 0 w 2128646"/>
              <a:gd name="connsiteY0" fmla="*/ 275421 h 3844121"/>
              <a:gd name="connsiteX1" fmla="*/ 2106612 w 2128646"/>
              <a:gd name="connsiteY1" fmla="*/ 0 h 3844121"/>
              <a:gd name="connsiteX2" fmla="*/ 2128646 w 2128646"/>
              <a:gd name="connsiteY2" fmla="*/ 3744969 h 3844121"/>
              <a:gd name="connsiteX3" fmla="*/ 0 w 2128646"/>
              <a:gd name="connsiteY3" fmla="*/ 3844121 h 3844121"/>
              <a:gd name="connsiteX4" fmla="*/ 0 w 2128646"/>
              <a:gd name="connsiteY4" fmla="*/ 275421 h 3844121"/>
              <a:gd name="connsiteX0" fmla="*/ 110168 w 2128646"/>
              <a:gd name="connsiteY0" fmla="*/ 297454 h 3844121"/>
              <a:gd name="connsiteX1" fmla="*/ 2106612 w 2128646"/>
              <a:gd name="connsiteY1" fmla="*/ 0 h 3844121"/>
              <a:gd name="connsiteX2" fmla="*/ 2128646 w 2128646"/>
              <a:gd name="connsiteY2" fmla="*/ 3744969 h 3844121"/>
              <a:gd name="connsiteX3" fmla="*/ 0 w 2128646"/>
              <a:gd name="connsiteY3" fmla="*/ 3844121 h 3844121"/>
              <a:gd name="connsiteX4" fmla="*/ 110168 w 2128646"/>
              <a:gd name="connsiteY4" fmla="*/ 297454 h 3844121"/>
              <a:gd name="connsiteX0" fmla="*/ 110168 w 2128646"/>
              <a:gd name="connsiteY0" fmla="*/ 330504 h 3877171"/>
              <a:gd name="connsiteX1" fmla="*/ 2106612 w 2128646"/>
              <a:gd name="connsiteY1" fmla="*/ 0 h 3877171"/>
              <a:gd name="connsiteX2" fmla="*/ 2128646 w 2128646"/>
              <a:gd name="connsiteY2" fmla="*/ 3778019 h 3877171"/>
              <a:gd name="connsiteX3" fmla="*/ 0 w 2128646"/>
              <a:gd name="connsiteY3" fmla="*/ 3877171 h 3877171"/>
              <a:gd name="connsiteX4" fmla="*/ 110168 w 2128646"/>
              <a:gd name="connsiteY4" fmla="*/ 330504 h 3877171"/>
              <a:gd name="connsiteX0" fmla="*/ 66100 w 2084578"/>
              <a:gd name="connsiteY0" fmla="*/ 330504 h 3888188"/>
              <a:gd name="connsiteX1" fmla="*/ 2062544 w 2084578"/>
              <a:gd name="connsiteY1" fmla="*/ 0 h 3888188"/>
              <a:gd name="connsiteX2" fmla="*/ 2084578 w 2084578"/>
              <a:gd name="connsiteY2" fmla="*/ 3778019 h 3888188"/>
              <a:gd name="connsiteX3" fmla="*/ 0 w 2084578"/>
              <a:gd name="connsiteY3" fmla="*/ 3888188 h 3888188"/>
              <a:gd name="connsiteX4" fmla="*/ 66100 w 2084578"/>
              <a:gd name="connsiteY4" fmla="*/ 330504 h 3888188"/>
              <a:gd name="connsiteX0" fmla="*/ 11016 w 2029494"/>
              <a:gd name="connsiteY0" fmla="*/ 330504 h 3866154"/>
              <a:gd name="connsiteX1" fmla="*/ 2007460 w 2029494"/>
              <a:gd name="connsiteY1" fmla="*/ 0 h 3866154"/>
              <a:gd name="connsiteX2" fmla="*/ 2029494 w 2029494"/>
              <a:gd name="connsiteY2" fmla="*/ 3778019 h 3866154"/>
              <a:gd name="connsiteX3" fmla="*/ 0 w 2029494"/>
              <a:gd name="connsiteY3" fmla="*/ 3866154 h 3866154"/>
              <a:gd name="connsiteX4" fmla="*/ 11016 w 2029494"/>
              <a:gd name="connsiteY4" fmla="*/ 330504 h 386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494" h="3866154">
                <a:moveTo>
                  <a:pt x="11016" y="330504"/>
                </a:moveTo>
                <a:lnTo>
                  <a:pt x="2007460" y="0"/>
                </a:lnTo>
                <a:lnTo>
                  <a:pt x="2029494" y="3778019"/>
                </a:lnTo>
                <a:lnTo>
                  <a:pt x="0" y="3866154"/>
                </a:lnTo>
                <a:lnTo>
                  <a:pt x="11016" y="330504"/>
                </a:lnTo>
                <a:close/>
              </a:path>
            </a:pathLst>
          </a:custGeom>
        </p:spPr>
        <p:txBody>
          <a:bodyPr>
            <a:normAutofit/>
          </a:bodyPr>
          <a:lstStyle>
            <a:lvl1pPr>
              <a:defRPr sz="2800">
                <a:solidFill>
                  <a:schemeClr val="bg1"/>
                </a:solidFill>
              </a:defRPr>
            </a:lvl1pPr>
          </a:lstStyle>
          <a:p>
            <a:endParaRPr lang="id-ID" dirty="0"/>
          </a:p>
        </p:txBody>
      </p:sp>
      <p:sp>
        <p:nvSpPr>
          <p:cNvPr id="3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TextBox 3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50000"/>
                  </a:srgbClr>
                </a:solidFill>
              </a:rPr>
              <a:pPr algn="ctr"/>
              <a:t>‹#›</a:t>
            </a:fld>
            <a:endParaRPr lang="id-ID" dirty="0">
              <a:solidFill>
                <a:srgbClr val="335B74">
                  <a:lumMod val="50000"/>
                </a:srgbClr>
              </a:solidFill>
            </a:endParaRPr>
          </a:p>
        </p:txBody>
      </p:sp>
    </p:spTree>
    <p:extLst>
      <p:ext uri="{BB962C8B-B14F-4D97-AF65-F5344CB8AC3E}">
        <p14:creationId xmlns:p14="http://schemas.microsoft.com/office/powerpoint/2010/main" xmlns="" val="16890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6" grpId="0" animBg="1"/>
      <p:bldP spid="37" grpId="0"/>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6" name="Rectangle 35"/>
          <p:cNvSpPr/>
          <p:nvPr userDrawn="1"/>
        </p:nvSpPr>
        <p:spPr>
          <a:xfrm>
            <a:off x="0" y="0"/>
            <a:ext cx="9144000" cy="4902658"/>
          </a:xfrm>
          <a:prstGeom prst="rect">
            <a:avLst/>
          </a:prstGeom>
          <a:pattFill prst="pct5">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8"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TextBox 43"/>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
        <p:nvSpPr>
          <p:cNvPr id="3" name="Picture Placeholder 2"/>
          <p:cNvSpPr>
            <a:spLocks noGrp="1"/>
          </p:cNvSpPr>
          <p:nvPr>
            <p:ph type="pic" sz="quarter" idx="10"/>
          </p:nvPr>
        </p:nvSpPr>
        <p:spPr>
          <a:xfrm>
            <a:off x="6627070" y="920750"/>
            <a:ext cx="1112675" cy="2212975"/>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xmlns="" val="133477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8" grpId="0" animBg="1"/>
      <p:bldP spid="44"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4729893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33" name="Rectangle 32"/>
          <p:cNvSpPr/>
          <p:nvPr userDrawn="1"/>
        </p:nvSpPr>
        <p:spPr>
          <a:xfrm>
            <a:off x="-2" y="-23360"/>
            <a:ext cx="9140486" cy="4118293"/>
          </a:xfrm>
          <a:prstGeom prst="rect">
            <a:avLst/>
          </a:prstGeom>
          <a:pattFill prst="pct90">
            <a:fgClr>
              <a:schemeClr val="bg2">
                <a:lumMod val="2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8"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TextBox 43"/>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
        <p:nvSpPr>
          <p:cNvPr id="4" name="Picture Placeholder 3"/>
          <p:cNvSpPr>
            <a:spLocks noGrp="1"/>
          </p:cNvSpPr>
          <p:nvPr>
            <p:ph type="pic" sz="quarter" idx="10"/>
          </p:nvPr>
        </p:nvSpPr>
        <p:spPr>
          <a:xfrm>
            <a:off x="4876743" y="662473"/>
            <a:ext cx="2051237"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xmlns="" val="225624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8" grpId="0" animBg="1"/>
      <p:bldP spid="44"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dirty="0">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3153188" y="2603689"/>
            <a:ext cx="3026466" cy="2326120"/>
          </a:xfrm>
          <a:custGeom>
            <a:avLst/>
            <a:gdLst>
              <a:gd name="connsiteX0" fmla="*/ 0 w 1643062"/>
              <a:gd name="connsiteY0" fmla="*/ 0 h 1641475"/>
              <a:gd name="connsiteX1" fmla="*/ 1643062 w 1643062"/>
              <a:gd name="connsiteY1" fmla="*/ 0 h 1641475"/>
              <a:gd name="connsiteX2" fmla="*/ 1643062 w 1643062"/>
              <a:gd name="connsiteY2" fmla="*/ 1641475 h 1641475"/>
              <a:gd name="connsiteX3" fmla="*/ 0 w 1643062"/>
              <a:gd name="connsiteY3" fmla="*/ 1641475 h 1641475"/>
              <a:gd name="connsiteX4" fmla="*/ 0 w 1643062"/>
              <a:gd name="connsiteY4" fmla="*/ 0 h 1641475"/>
              <a:gd name="connsiteX0" fmla="*/ 0 w 3073678"/>
              <a:gd name="connsiteY0" fmla="*/ 0 h 1641475"/>
              <a:gd name="connsiteX1" fmla="*/ 3073678 w 3073678"/>
              <a:gd name="connsiteY1" fmla="*/ 799470 h 1641475"/>
              <a:gd name="connsiteX2" fmla="*/ 1643062 w 3073678"/>
              <a:gd name="connsiteY2" fmla="*/ 1641475 h 1641475"/>
              <a:gd name="connsiteX3" fmla="*/ 0 w 3073678"/>
              <a:gd name="connsiteY3" fmla="*/ 1641475 h 1641475"/>
              <a:gd name="connsiteX4" fmla="*/ 0 w 3073678"/>
              <a:gd name="connsiteY4" fmla="*/ 0 h 1641475"/>
              <a:gd name="connsiteX0" fmla="*/ 1592747 w 3073678"/>
              <a:gd name="connsiteY0" fmla="*/ 0 h 1687194"/>
              <a:gd name="connsiteX1" fmla="*/ 3073678 w 3073678"/>
              <a:gd name="connsiteY1" fmla="*/ 845189 h 1687194"/>
              <a:gd name="connsiteX2" fmla="*/ 1643062 w 3073678"/>
              <a:gd name="connsiteY2" fmla="*/ 1687194 h 1687194"/>
              <a:gd name="connsiteX3" fmla="*/ 0 w 3073678"/>
              <a:gd name="connsiteY3" fmla="*/ 1687194 h 1687194"/>
              <a:gd name="connsiteX4" fmla="*/ 1592747 w 3073678"/>
              <a:gd name="connsiteY4" fmla="*/ 0 h 1687194"/>
              <a:gd name="connsiteX0" fmla="*/ 2584174 w 4065105"/>
              <a:gd name="connsiteY0" fmla="*/ 0 h 1687194"/>
              <a:gd name="connsiteX1" fmla="*/ 4065105 w 4065105"/>
              <a:gd name="connsiteY1" fmla="*/ 845189 h 1687194"/>
              <a:gd name="connsiteX2" fmla="*/ 2634489 w 4065105"/>
              <a:gd name="connsiteY2" fmla="*/ 1687194 h 1687194"/>
              <a:gd name="connsiteX3" fmla="*/ 0 w 4065105"/>
              <a:gd name="connsiteY3" fmla="*/ 1491233 h 1687194"/>
              <a:gd name="connsiteX4" fmla="*/ 2584174 w 4065105"/>
              <a:gd name="connsiteY4" fmla="*/ 0 h 1687194"/>
              <a:gd name="connsiteX0" fmla="*/ 2584174 w 4065105"/>
              <a:gd name="connsiteY0" fmla="*/ 0 h 2326120"/>
              <a:gd name="connsiteX1" fmla="*/ 4065105 w 4065105"/>
              <a:gd name="connsiteY1" fmla="*/ 845189 h 2326120"/>
              <a:gd name="connsiteX2" fmla="*/ 1431236 w 4065105"/>
              <a:gd name="connsiteY2" fmla="*/ 2326120 h 2326120"/>
              <a:gd name="connsiteX3" fmla="*/ 0 w 4065105"/>
              <a:gd name="connsiteY3" fmla="*/ 1491233 h 2326120"/>
              <a:gd name="connsiteX4" fmla="*/ 2584174 w 4065105"/>
              <a:gd name="connsiteY4" fmla="*/ 0 h 2326120"/>
              <a:gd name="connsiteX0" fmla="*/ 2584174 w 4035288"/>
              <a:gd name="connsiteY0" fmla="*/ 0 h 2326120"/>
              <a:gd name="connsiteX1" fmla="*/ 4035288 w 4035288"/>
              <a:gd name="connsiteY1" fmla="*/ 855128 h 2326120"/>
              <a:gd name="connsiteX2" fmla="*/ 1431236 w 4035288"/>
              <a:gd name="connsiteY2" fmla="*/ 2326120 h 2326120"/>
              <a:gd name="connsiteX3" fmla="*/ 0 w 4035288"/>
              <a:gd name="connsiteY3" fmla="*/ 1491233 h 2326120"/>
              <a:gd name="connsiteX4" fmla="*/ 2584174 w 4035288"/>
              <a:gd name="connsiteY4" fmla="*/ 0 h 232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288" h="2326120">
                <a:moveTo>
                  <a:pt x="2584174" y="0"/>
                </a:moveTo>
                <a:lnTo>
                  <a:pt x="4035288" y="855128"/>
                </a:lnTo>
                <a:lnTo>
                  <a:pt x="1431236" y="2326120"/>
                </a:lnTo>
                <a:lnTo>
                  <a:pt x="0" y="1491233"/>
                </a:lnTo>
                <a:lnTo>
                  <a:pt x="2584174" y="0"/>
                </a:lnTo>
                <a:close/>
              </a:path>
            </a:pathLst>
          </a:custGeom>
        </p:spPr>
        <p:txBody>
          <a:bodyPr>
            <a:normAutofit/>
          </a:bodyPr>
          <a:lstStyle>
            <a:lvl1pPr>
              <a:defRPr sz="1600"/>
            </a:lvl1pPr>
          </a:lstStyle>
          <a:p>
            <a:endParaRPr lang="id-ID" dirty="0"/>
          </a:p>
        </p:txBody>
      </p:sp>
    </p:spTree>
    <p:extLst>
      <p:ext uri="{BB962C8B-B14F-4D97-AF65-F5344CB8AC3E}">
        <p14:creationId xmlns:p14="http://schemas.microsoft.com/office/powerpoint/2010/main" xmlns="" val="253898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40432"/>
            <a:ext cx="9144000" cy="3098964"/>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8721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9_Title Slide">
    <p:bg>
      <p:bgPr>
        <a:solidFill>
          <a:schemeClr val="bg1"/>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8136731" y="0"/>
            <a:ext cx="372507" cy="533400"/>
          </a:xfrm>
          <a:custGeom>
            <a:avLst/>
            <a:gdLst>
              <a:gd name="T0" fmla="*/ 0 w 346"/>
              <a:gd name="T1" fmla="*/ 0 h 372"/>
              <a:gd name="T2" fmla="*/ 0 w 346"/>
              <a:gd name="T3" fmla="*/ 269 h 372"/>
              <a:gd name="T4" fmla="*/ 17 w 346"/>
              <a:gd name="T5" fmla="*/ 298 h 372"/>
              <a:gd name="T6" fmla="*/ 155 w 346"/>
              <a:gd name="T7" fmla="*/ 367 h 372"/>
              <a:gd name="T8" fmla="*/ 191 w 346"/>
              <a:gd name="T9" fmla="*/ 367 h 372"/>
              <a:gd name="T10" fmla="*/ 328 w 346"/>
              <a:gd name="T11" fmla="*/ 298 h 372"/>
              <a:gd name="T12" fmla="*/ 346 w 346"/>
              <a:gd name="T13" fmla="*/ 269 h 372"/>
              <a:gd name="T14" fmla="*/ 346 w 346"/>
              <a:gd name="T15" fmla="*/ 0 h 372"/>
              <a:gd name="T16" fmla="*/ 0 w 346"/>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72">
                <a:moveTo>
                  <a:pt x="0" y="0"/>
                </a:moveTo>
                <a:cubicBezTo>
                  <a:pt x="0" y="269"/>
                  <a:pt x="0" y="269"/>
                  <a:pt x="0" y="269"/>
                </a:cubicBezTo>
                <a:cubicBezTo>
                  <a:pt x="0" y="280"/>
                  <a:pt x="8" y="293"/>
                  <a:pt x="17" y="298"/>
                </a:cubicBezTo>
                <a:cubicBezTo>
                  <a:pt x="155" y="367"/>
                  <a:pt x="155" y="367"/>
                  <a:pt x="155" y="367"/>
                </a:cubicBezTo>
                <a:cubicBezTo>
                  <a:pt x="165" y="372"/>
                  <a:pt x="181" y="372"/>
                  <a:pt x="191" y="367"/>
                </a:cubicBezTo>
                <a:cubicBezTo>
                  <a:pt x="328" y="298"/>
                  <a:pt x="328" y="298"/>
                  <a:pt x="328" y="298"/>
                </a:cubicBezTo>
                <a:cubicBezTo>
                  <a:pt x="338" y="293"/>
                  <a:pt x="346" y="280"/>
                  <a:pt x="346" y="269"/>
                </a:cubicBezTo>
                <a:cubicBezTo>
                  <a:pt x="346" y="0"/>
                  <a:pt x="346" y="0"/>
                  <a:pt x="346"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TextBox 21"/>
          <p:cNvSpPr txBox="1"/>
          <p:nvPr userDrawn="1"/>
        </p:nvSpPr>
        <p:spPr>
          <a:xfrm>
            <a:off x="8123251" y="93761"/>
            <a:ext cx="399468" cy="307777"/>
          </a:xfrm>
          <a:prstGeom prst="rect">
            <a:avLst/>
          </a:prstGeom>
          <a:noFill/>
        </p:spPr>
        <p:txBody>
          <a:bodyPr wrap="none" rtlCol="0">
            <a:spAutoFit/>
          </a:bodyPr>
          <a:lstStyle/>
          <a:p>
            <a:pPr algn="ctr"/>
            <a:fld id="{260E2A6B-A809-4840-BF14-8648BC0BDF87}" type="slidenum">
              <a:rPr lang="id-ID" sz="1400" b="1" smtClean="0">
                <a:solidFill>
                  <a:prstClr val="white"/>
                </a:solidFill>
                <a:cs typeface="Calibri" panose="020F0502020204030204" pitchFamily="34" charset="0"/>
              </a:rPr>
              <a:pPr algn="ctr"/>
              <a:t>‹#›</a:t>
            </a:fld>
            <a:endParaRPr lang="id-ID" sz="1400" dirty="0">
              <a:solidFill>
                <a:prstClr val="white"/>
              </a:solidFill>
              <a:cs typeface="Calibri" panose="020F0502020204030204" pitchFamily="34" charset="0"/>
            </a:endParaRPr>
          </a:p>
        </p:txBody>
      </p:sp>
      <p:sp>
        <p:nvSpPr>
          <p:cNvPr id="7" name="Picture Placeholder 3"/>
          <p:cNvSpPr>
            <a:spLocks noGrp="1"/>
          </p:cNvSpPr>
          <p:nvPr>
            <p:ph type="pic" sz="quarter" idx="10"/>
          </p:nvPr>
        </p:nvSpPr>
        <p:spPr>
          <a:xfrm>
            <a:off x="784100" y="2283008"/>
            <a:ext cx="3727308" cy="3753338"/>
          </a:xfrm>
        </p:spPr>
        <p:txBody>
          <a:bodyPr>
            <a:normAutofit/>
          </a:bodyPr>
          <a:lstStyle>
            <a:lvl1pPr>
              <a:defRPr sz="1800">
                <a:solidFill>
                  <a:schemeClr val="accent1"/>
                </a:solidFill>
              </a:defRPr>
            </a:lvl1pPr>
          </a:lstStyle>
          <a:p>
            <a:endParaRPr lang="id-ID"/>
          </a:p>
        </p:txBody>
      </p:sp>
      <p:sp>
        <p:nvSpPr>
          <p:cNvPr id="8" name="Picture Placeholder 3"/>
          <p:cNvSpPr>
            <a:spLocks noGrp="1"/>
          </p:cNvSpPr>
          <p:nvPr>
            <p:ph type="pic" sz="quarter" idx="11"/>
          </p:nvPr>
        </p:nvSpPr>
        <p:spPr>
          <a:xfrm>
            <a:off x="4887572" y="2283008"/>
            <a:ext cx="3727308" cy="3753338"/>
          </a:xfrm>
        </p:spPr>
        <p:txBody>
          <a:bodyPr>
            <a:normAutofit/>
          </a:bodyPr>
          <a:lstStyle>
            <a:lvl1pPr>
              <a:defRPr sz="1800">
                <a:solidFill>
                  <a:schemeClr val="accent1"/>
                </a:solidFill>
              </a:defRPr>
            </a:lvl1pPr>
          </a:lstStyle>
          <a:p>
            <a:endParaRPr lang="id-ID"/>
          </a:p>
        </p:txBody>
      </p:sp>
    </p:spTree>
    <p:extLst>
      <p:ext uri="{BB962C8B-B14F-4D97-AF65-F5344CB8AC3E}">
        <p14:creationId xmlns:p14="http://schemas.microsoft.com/office/powerpoint/2010/main" xmlns="" val="4123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obj">
  <p:cSld name="4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endParaRPr lang="en-US" dirty="0">
              <a:solidFill>
                <a:prstClr val="black">
                  <a:lumMod val="85000"/>
                  <a:lumOff val="15000"/>
                </a:prstClr>
              </a:solidFill>
            </a:endParaRP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prstClr val="black">
                  <a:lumMod val="85000"/>
                  <a:lumOff val="15000"/>
                </a:prst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prstClr val="black">
                    <a:lumMod val="85000"/>
                    <a:lumOff val="15000"/>
                  </a:prstClr>
                </a:solidFill>
              </a:rPr>
              <a:pPr/>
              <a:t>‹#›</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5516639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Tree>
    <p:extLst>
      <p:ext uri="{BB962C8B-B14F-4D97-AF65-F5344CB8AC3E}">
        <p14:creationId xmlns:p14="http://schemas.microsoft.com/office/powerpoint/2010/main" xmlns="" val="7695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209120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0" y="-1"/>
            <a:ext cx="9144000" cy="415212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50000"/>
                  </a:srgbClr>
                </a:solidFill>
              </a:rPr>
              <a:pPr algn="ctr"/>
              <a:t>‹#›</a:t>
            </a:fld>
            <a:endParaRPr lang="id-ID" dirty="0">
              <a:solidFill>
                <a:srgbClr val="335B74">
                  <a:lumMod val="50000"/>
                </a:srgbClr>
              </a:solidFill>
            </a:endParaRPr>
          </a:p>
        </p:txBody>
      </p:sp>
      <p:sp>
        <p:nvSpPr>
          <p:cNvPr id="4" name="Picture Placeholder 3"/>
          <p:cNvSpPr>
            <a:spLocks noGrp="1"/>
          </p:cNvSpPr>
          <p:nvPr>
            <p:ph type="pic" sz="quarter" idx="10"/>
          </p:nvPr>
        </p:nvSpPr>
        <p:spPr>
          <a:xfrm>
            <a:off x="3949303" y="921257"/>
            <a:ext cx="1245394" cy="1658937"/>
          </a:xfrm>
          <a:prstGeom prst="ellipse">
            <a:avLst/>
          </a:pr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xmlns="" val="339081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1000"/>
                            </p:stCondLst>
                            <p:childTnLst>
                              <p:par>
                                <p:cTn id="57" presetID="2" presetClass="entr" presetSubtype="1"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p:cNvSpPr/>
          <p:nvPr userDrawn="1"/>
        </p:nvSpPr>
        <p:spPr>
          <a:xfrm flipV="1">
            <a:off x="0" y="4152122"/>
            <a:ext cx="9144000" cy="27058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3" name="Picture Placeholder 3"/>
          <p:cNvSpPr>
            <a:spLocks noGrp="1"/>
          </p:cNvSpPr>
          <p:nvPr>
            <p:ph type="pic" sz="quarter" idx="10"/>
          </p:nvPr>
        </p:nvSpPr>
        <p:spPr>
          <a:xfrm>
            <a:off x="1087630" y="1783862"/>
            <a:ext cx="1273385" cy="1697847"/>
          </a:xfrm>
          <a:prstGeom prst="ellipse">
            <a:avLst/>
          </a:prstGeom>
        </p:spPr>
        <p:txBody>
          <a:bodyPr>
            <a:normAutofit/>
          </a:bodyPr>
          <a:lstStyle>
            <a:lvl1pPr>
              <a:defRPr sz="1600"/>
            </a:lvl1pPr>
          </a:lstStyle>
          <a:p>
            <a:endParaRPr lang="id-ID" dirty="0"/>
          </a:p>
        </p:txBody>
      </p:sp>
      <p:sp>
        <p:nvSpPr>
          <p:cNvPr id="34" name="Picture Placeholder 3"/>
          <p:cNvSpPr>
            <a:spLocks noGrp="1"/>
          </p:cNvSpPr>
          <p:nvPr>
            <p:ph type="pic" sz="quarter" idx="11"/>
          </p:nvPr>
        </p:nvSpPr>
        <p:spPr>
          <a:xfrm>
            <a:off x="2978898" y="1783862"/>
            <a:ext cx="1273385" cy="1697847"/>
          </a:xfrm>
          <a:prstGeom prst="ellipse">
            <a:avLst/>
          </a:prstGeom>
        </p:spPr>
        <p:txBody>
          <a:bodyPr>
            <a:normAutofit/>
          </a:bodyPr>
          <a:lstStyle>
            <a:lvl1pPr>
              <a:defRPr sz="1600"/>
            </a:lvl1pPr>
          </a:lstStyle>
          <a:p>
            <a:endParaRPr lang="id-ID" dirty="0"/>
          </a:p>
        </p:txBody>
      </p:sp>
      <p:sp>
        <p:nvSpPr>
          <p:cNvPr id="35" name="Picture Placeholder 3"/>
          <p:cNvSpPr>
            <a:spLocks noGrp="1"/>
          </p:cNvSpPr>
          <p:nvPr>
            <p:ph type="pic" sz="quarter" idx="12"/>
          </p:nvPr>
        </p:nvSpPr>
        <p:spPr>
          <a:xfrm>
            <a:off x="4881589" y="1783862"/>
            <a:ext cx="1273385" cy="1697847"/>
          </a:xfrm>
          <a:prstGeom prst="ellipse">
            <a:avLst/>
          </a:prstGeom>
        </p:spPr>
        <p:txBody>
          <a:bodyPr>
            <a:normAutofit/>
          </a:bodyPr>
          <a:lstStyle>
            <a:lvl1pPr>
              <a:defRPr sz="1600"/>
            </a:lvl1pPr>
          </a:lstStyle>
          <a:p>
            <a:endParaRPr lang="id-ID" dirty="0"/>
          </a:p>
        </p:txBody>
      </p:sp>
      <p:sp>
        <p:nvSpPr>
          <p:cNvPr id="36" name="Picture Placeholder 3"/>
          <p:cNvSpPr>
            <a:spLocks noGrp="1"/>
          </p:cNvSpPr>
          <p:nvPr>
            <p:ph type="pic" sz="quarter" idx="13"/>
          </p:nvPr>
        </p:nvSpPr>
        <p:spPr>
          <a:xfrm>
            <a:off x="6772856" y="1783862"/>
            <a:ext cx="1273385" cy="1697847"/>
          </a:xfrm>
          <a:prstGeom prst="ellipse">
            <a:avLst/>
          </a:prstGeom>
        </p:spPr>
        <p:txBody>
          <a:bodyPr>
            <a:normAutofit/>
          </a:bodyPr>
          <a:lstStyle>
            <a:lvl1pPr>
              <a:defRPr sz="1600"/>
            </a:lvl1pPr>
          </a:lstStyle>
          <a:p>
            <a:endParaRPr lang="id-ID"/>
          </a:p>
        </p:txBody>
      </p:sp>
      <p:sp>
        <p:nvSpPr>
          <p:cNvPr id="37"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TextBox 37"/>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Tree>
    <p:extLst>
      <p:ext uri="{BB962C8B-B14F-4D97-AF65-F5344CB8AC3E}">
        <p14:creationId xmlns:p14="http://schemas.microsoft.com/office/powerpoint/2010/main" xmlns="" val="12601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par>
                          <p:cTn id="56" fill="hold">
                            <p:stCondLst>
                              <p:cond delay="1000"/>
                            </p:stCondLst>
                            <p:childTnLst>
                              <p:par>
                                <p:cTn id="57" presetID="2" presetClass="entr" presetSubtype="4"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7" grpId="0" animBg="1"/>
      <p:bldP spid="38"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7862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3"/>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15257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145193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C0879-AC41-41F9-94FD-DFE39C7228D8}"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3514779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TextBox 16"/>
          <p:cNvSpPr txBox="1"/>
          <p:nvPr userDrawn="1"/>
        </p:nvSpPr>
        <p:spPr>
          <a:xfrm>
            <a:off x="55250" y="22142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828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Freeform 5"/>
          <p:cNvSpPr>
            <a:spLocks/>
          </p:cNvSpPr>
          <p:nvPr userDrawn="1"/>
        </p:nvSpPr>
        <p:spPr bwMode="auto">
          <a:xfrm flipH="1">
            <a:off x="7864867"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Freeform 5"/>
          <p:cNvSpPr>
            <a:spLocks/>
          </p:cNvSpPr>
          <p:nvPr userDrawn="1"/>
        </p:nvSpPr>
        <p:spPr bwMode="auto">
          <a:xfrm flipH="1">
            <a:off x="7197754"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Freeform 5"/>
          <p:cNvSpPr>
            <a:spLocks/>
          </p:cNvSpPr>
          <p:nvPr userDrawn="1"/>
        </p:nvSpPr>
        <p:spPr bwMode="auto">
          <a:xfrm flipH="1">
            <a:off x="6922355"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Freeform 5"/>
          <p:cNvSpPr>
            <a:spLocks/>
          </p:cNvSpPr>
          <p:nvPr userDrawn="1"/>
        </p:nvSpPr>
        <p:spPr bwMode="auto">
          <a:xfrm flipH="1">
            <a:off x="6484070"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Freeform 5"/>
          <p:cNvSpPr>
            <a:spLocks/>
          </p:cNvSpPr>
          <p:nvPr userDrawn="1"/>
        </p:nvSpPr>
        <p:spPr bwMode="auto">
          <a:xfrm flipH="1">
            <a:off x="7429492"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2" name="Freeform 5"/>
          <p:cNvSpPr>
            <a:spLocks/>
          </p:cNvSpPr>
          <p:nvPr userDrawn="1"/>
        </p:nvSpPr>
        <p:spPr bwMode="auto">
          <a:xfrm flipH="1">
            <a:off x="7549430"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5"/>
          <p:cNvSpPr>
            <a:spLocks/>
          </p:cNvSpPr>
          <p:nvPr userDrawn="1"/>
        </p:nvSpPr>
        <p:spPr bwMode="auto">
          <a:xfrm flipH="1">
            <a:off x="8345596"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4"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TextBox 14"/>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7"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5124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119222"/>
            <a:ext cx="9144000" cy="4619559"/>
          </a:xfrm>
        </p:spPr>
        <p:txBody>
          <a:bodyPr>
            <a:normAutofit/>
          </a:bodyPr>
          <a:lstStyle>
            <a:lvl1pPr>
              <a:defRPr sz="1600"/>
            </a:lvl1p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7" name="Group 36"/>
          <p:cNvGrpSpPr/>
          <p:nvPr userDrawn="1"/>
        </p:nvGrpSpPr>
        <p:grpSpPr>
          <a:xfrm>
            <a:off x="260564" y="6409324"/>
            <a:ext cx="168062" cy="221156"/>
            <a:chOff x="4328868" y="5502988"/>
            <a:chExt cx="500307" cy="493774"/>
          </a:xfrm>
        </p:grpSpPr>
        <p:sp>
          <p:nvSpPr>
            <p:cNvPr id="38" name="Freeform 3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 name="Freeform 3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0" name="Group 39"/>
          <p:cNvGrpSpPr/>
          <p:nvPr userDrawn="1"/>
        </p:nvGrpSpPr>
        <p:grpSpPr>
          <a:xfrm flipH="1">
            <a:off x="493016" y="6409324"/>
            <a:ext cx="168062" cy="221156"/>
            <a:chOff x="4328868" y="5502988"/>
            <a:chExt cx="500307" cy="493774"/>
          </a:xfrm>
        </p:grpSpPr>
        <p:sp>
          <p:nvSpPr>
            <p:cNvPr id="41" name="Freeform 4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 name="Freeform 4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4"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32972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 name="Picture Placeholder 2"/>
          <p:cNvSpPr>
            <a:spLocks noGrp="1"/>
          </p:cNvSpPr>
          <p:nvPr>
            <p:ph type="pic" sz="quarter" idx="10"/>
          </p:nvPr>
        </p:nvSpPr>
        <p:spPr>
          <a:xfrm>
            <a:off x="1382591" y="1334377"/>
            <a:ext cx="1349618" cy="1799490"/>
          </a:xfrm>
          <a:prstGeom prst="ellipse">
            <a:avLst/>
          </a:pr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xmlns="" val="1070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17" name="Freeform 16"/>
          <p:cNvSpPr/>
          <p:nvPr userDrawn="1"/>
        </p:nvSpPr>
        <p:spPr>
          <a:xfrm flipH="1">
            <a:off x="4637929" y="0"/>
            <a:ext cx="4506071"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50000"/>
                  </a:srgbClr>
                </a:solidFill>
              </a:rPr>
              <a:pPr algn="ctr"/>
              <a:t>‹#›</a:t>
            </a:fld>
            <a:endParaRPr lang="id-ID" dirty="0">
              <a:solidFill>
                <a:srgbClr val="30B695">
                  <a:lumMod val="50000"/>
                </a:srgbClr>
              </a:solidFill>
            </a:endParaRPr>
          </a:p>
        </p:txBody>
      </p:sp>
      <p:sp>
        <p:nvSpPr>
          <p:cNvPr id="3" name="Picture Placeholder 2"/>
          <p:cNvSpPr>
            <a:spLocks noGrp="1"/>
          </p:cNvSpPr>
          <p:nvPr>
            <p:ph type="pic" sz="quarter" idx="10"/>
          </p:nvPr>
        </p:nvSpPr>
        <p:spPr>
          <a:xfrm>
            <a:off x="6492915" y="1334377"/>
            <a:ext cx="1349618" cy="1799490"/>
          </a:xfrm>
          <a:prstGeom prst="ellipse">
            <a:avLst/>
          </a:prstGeom>
        </p:spPr>
        <p:txBody>
          <a:bodyPr>
            <a:normAutofit/>
          </a:bodyPr>
          <a:lstStyle>
            <a:lvl1pPr>
              <a:defRPr sz="1800">
                <a:solidFill>
                  <a:schemeClr val="bg1"/>
                </a:solidFill>
              </a:defRPr>
            </a:lvl1pPr>
          </a:lstStyle>
          <a:p>
            <a:endParaRPr lang="id-ID" dirty="0"/>
          </a:p>
        </p:txBody>
      </p:sp>
      <p:sp>
        <p:nvSpPr>
          <p:cNvPr id="18"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141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5" name="Picture Placeholder 4"/>
          <p:cNvSpPr>
            <a:spLocks noGrp="1"/>
          </p:cNvSpPr>
          <p:nvPr>
            <p:ph type="pic" sz="quarter" idx="10"/>
          </p:nvPr>
        </p:nvSpPr>
        <p:spPr>
          <a:xfrm>
            <a:off x="1323817" y="3450301"/>
            <a:ext cx="109074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
        <p:nvSpPr>
          <p:cNvPr id="82" name="Picture Placeholder 4"/>
          <p:cNvSpPr>
            <a:spLocks noGrp="1"/>
          </p:cNvSpPr>
          <p:nvPr>
            <p:ph type="pic" sz="quarter" idx="11"/>
          </p:nvPr>
        </p:nvSpPr>
        <p:spPr>
          <a:xfrm>
            <a:off x="2566875" y="2939494"/>
            <a:ext cx="1324115"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xmlns="" val="22706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3" name="Rectangle 32"/>
          <p:cNvSpPr/>
          <p:nvPr userDrawn="1"/>
        </p:nvSpPr>
        <p:spPr>
          <a:xfrm>
            <a:off x="0" y="-6417"/>
            <a:ext cx="914400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5" name="Picture Placeholder 4"/>
          <p:cNvSpPr>
            <a:spLocks noGrp="1"/>
          </p:cNvSpPr>
          <p:nvPr>
            <p:ph type="pic" sz="quarter" idx="10"/>
          </p:nvPr>
        </p:nvSpPr>
        <p:spPr>
          <a:xfrm>
            <a:off x="1323817" y="3450301"/>
            <a:ext cx="109074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
        <p:nvSpPr>
          <p:cNvPr id="82" name="Picture Placeholder 4"/>
          <p:cNvSpPr>
            <a:spLocks noGrp="1"/>
          </p:cNvSpPr>
          <p:nvPr>
            <p:ph type="pic" sz="quarter" idx="11"/>
          </p:nvPr>
        </p:nvSpPr>
        <p:spPr>
          <a:xfrm>
            <a:off x="2566875" y="2939494"/>
            <a:ext cx="1324115"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xmlns="" val="388320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6" name="Title 1"/>
          <p:cNvSpPr>
            <a:spLocks noGrp="1"/>
          </p:cNvSpPr>
          <p:nvPr>
            <p:ph type="title"/>
          </p:nvPr>
        </p:nvSpPr>
        <p:spPr>
          <a:xfrm>
            <a:off x="850798" y="981788"/>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42861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47" name="Picture Placeholder 3"/>
          <p:cNvSpPr>
            <a:spLocks noGrp="1"/>
          </p:cNvSpPr>
          <p:nvPr>
            <p:ph type="pic" sz="quarter" idx="10"/>
          </p:nvPr>
        </p:nvSpPr>
        <p:spPr>
          <a:xfrm>
            <a:off x="940440" y="2098492"/>
            <a:ext cx="1273385" cy="1697847"/>
          </a:xfrm>
          <a:prstGeom prst="ellipse">
            <a:avLst/>
          </a:prstGeom>
        </p:spPr>
        <p:txBody>
          <a:bodyPr>
            <a:normAutofit/>
          </a:bodyPr>
          <a:lstStyle>
            <a:lvl1pPr>
              <a:defRPr sz="1600"/>
            </a:lvl1pPr>
          </a:lstStyle>
          <a:p>
            <a:endParaRPr lang="id-ID" dirty="0"/>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48282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6"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36200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9C0879-AC41-41F9-94FD-DFE39C7228D8}"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6214964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46" name="TextBox 45"/>
          <p:cNvSpPr txBox="1"/>
          <p:nvPr userDrawn="1"/>
        </p:nvSpPr>
        <p:spPr>
          <a:xfrm>
            <a:off x="7302997"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47" name="Group 46"/>
          <p:cNvGrpSpPr/>
          <p:nvPr userDrawn="1"/>
        </p:nvGrpSpPr>
        <p:grpSpPr>
          <a:xfrm>
            <a:off x="8612490" y="6409324"/>
            <a:ext cx="168062" cy="221156"/>
            <a:chOff x="4328868" y="5502988"/>
            <a:chExt cx="500307" cy="493774"/>
          </a:xfrm>
        </p:grpSpPr>
        <p:sp>
          <p:nvSpPr>
            <p:cNvPr id="48" name="Freeform 4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 name="Freeform 4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50" name="Group 49"/>
          <p:cNvGrpSpPr/>
          <p:nvPr userDrawn="1"/>
        </p:nvGrpSpPr>
        <p:grpSpPr>
          <a:xfrm flipH="1">
            <a:off x="8844942" y="6409324"/>
            <a:ext cx="168062" cy="221156"/>
            <a:chOff x="4328868" y="5502988"/>
            <a:chExt cx="500307" cy="493774"/>
          </a:xfrm>
        </p:grpSpPr>
        <p:sp>
          <p:nvSpPr>
            <p:cNvPr id="51" name="Freeform 5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 name="Freeform 5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 name="Rectangle 1"/>
          <p:cNvSpPr/>
          <p:nvPr userDrawn="1"/>
        </p:nvSpPr>
        <p:spPr>
          <a:xfrm>
            <a:off x="0" y="0"/>
            <a:ext cx="3222794"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5" name="Picture Placeholder 2"/>
          <p:cNvSpPr>
            <a:spLocks noGrp="1"/>
          </p:cNvSpPr>
          <p:nvPr>
            <p:ph type="pic" sz="quarter" idx="10"/>
          </p:nvPr>
        </p:nvSpPr>
        <p:spPr>
          <a:xfrm>
            <a:off x="861097" y="1334377"/>
            <a:ext cx="1349618" cy="1799490"/>
          </a:xfrm>
          <a:prstGeom prst="ellipse">
            <a:avLst/>
          </a:prstGeom>
        </p:spPr>
        <p:txBody>
          <a:bodyPr>
            <a:normAutofit/>
          </a:bodyPr>
          <a:lstStyle>
            <a:lvl1pPr>
              <a:defRPr sz="1600"/>
            </a:lvl1pPr>
          </a:lstStyle>
          <a:p>
            <a:endParaRPr lang="id-ID" dirty="0"/>
          </a:p>
        </p:txBody>
      </p:sp>
    </p:spTree>
    <p:extLst>
      <p:ext uri="{BB962C8B-B14F-4D97-AF65-F5344CB8AC3E}">
        <p14:creationId xmlns:p14="http://schemas.microsoft.com/office/powerpoint/2010/main" xmlns="" val="69064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par>
                          <p:cTn id="59" fill="hold">
                            <p:stCondLst>
                              <p:cond delay="1000"/>
                            </p:stCondLst>
                            <p:childTnLst>
                              <p:par>
                                <p:cTn id="60" presetID="2" presetClass="entr" presetSubtype="8"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0-#ppt_w/2"/>
                                          </p:val>
                                        </p:tav>
                                        <p:tav tm="100000">
                                          <p:val>
                                            <p:strVal val="#ppt_x"/>
                                          </p:val>
                                        </p:tav>
                                      </p:tavLst>
                                    </p:anim>
                                    <p:anim calcmode="lin" valueType="num">
                                      <p:cBhvr additive="base">
                                        <p:cTn id="6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46" grpId="0"/>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858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3" name="TextBox 32"/>
          <p:cNvSpPr txBox="1"/>
          <p:nvPr userDrawn="1"/>
        </p:nvSpPr>
        <p:spPr>
          <a:xfrm>
            <a:off x="7302997"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6" name="Group 35"/>
          <p:cNvGrpSpPr/>
          <p:nvPr userDrawn="1"/>
        </p:nvGrpSpPr>
        <p:grpSpPr>
          <a:xfrm>
            <a:off x="8612490" y="6409324"/>
            <a:ext cx="168062" cy="221156"/>
            <a:chOff x="4328868" y="5502988"/>
            <a:chExt cx="500307" cy="493774"/>
          </a:xfrm>
        </p:grpSpPr>
        <p:sp>
          <p:nvSpPr>
            <p:cNvPr id="37" name="Freeform 3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3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4" name="Group 43"/>
          <p:cNvGrpSpPr/>
          <p:nvPr userDrawn="1"/>
        </p:nvGrpSpPr>
        <p:grpSpPr>
          <a:xfrm flipH="1">
            <a:off x="8844942" y="6409324"/>
            <a:ext cx="168062" cy="221156"/>
            <a:chOff x="4328868" y="5502988"/>
            <a:chExt cx="500307" cy="493774"/>
          </a:xfrm>
        </p:grpSpPr>
        <p:sp>
          <p:nvSpPr>
            <p:cNvPr id="45" name="Freeform 4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 name="Freeform 4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74269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3"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tx2">
                <a:lumMod val="50000"/>
              </a:schemeClr>
            </a:fgClr>
            <a:bgClr>
              <a:schemeClr val="accent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42898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1">
                <a:lumMod val="50000"/>
              </a:schemeClr>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45540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2">
                <a:lumMod val="50000"/>
              </a:schemeClr>
            </a:fgClr>
            <a:bgClr>
              <a:schemeClr val="accent3">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1842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Rectangle 1"/>
          <p:cNvSpPr/>
          <p:nvPr userDrawn="1"/>
        </p:nvSpPr>
        <p:spPr>
          <a:xfrm>
            <a:off x="0" y="-1"/>
            <a:ext cx="9144000" cy="5033913"/>
          </a:xfrm>
          <a:prstGeom prst="rect">
            <a:avLst/>
          </a:prstGeom>
          <a:pattFill prst="pct5">
            <a:fgClr>
              <a:schemeClr val="accent2">
                <a:lumMod val="50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grpSp>
        <p:nvGrpSpPr>
          <p:cNvPr id="35" name="Group 34"/>
          <p:cNvGrpSpPr/>
          <p:nvPr userDrawn="1"/>
        </p:nvGrpSpPr>
        <p:grpSpPr>
          <a:xfrm>
            <a:off x="8612490"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8844942"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227699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558000"/>
            <a:ext cx="9144000" cy="4300000"/>
          </a:xfrm>
        </p:spPr>
        <p:txBody>
          <a:bodyPr>
            <a:normAutofit/>
          </a:bodyPr>
          <a:lstStyle>
            <a:lvl1pPr>
              <a:defRPr sz="2000">
                <a:solidFill>
                  <a:schemeClr val="bg1"/>
                </a:solidFill>
              </a:defRPr>
            </a:lvl1p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Tree>
    <p:extLst>
      <p:ext uri="{BB962C8B-B14F-4D97-AF65-F5344CB8AC3E}">
        <p14:creationId xmlns:p14="http://schemas.microsoft.com/office/powerpoint/2010/main" xmlns="" val="31786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0" y="2492867"/>
            <a:ext cx="4560217" cy="2003425"/>
          </a:xfrm>
        </p:spPr>
        <p:txBody>
          <a:bodyPr>
            <a:normAutofit/>
          </a:bodyPr>
          <a:lstStyle>
            <a:lvl1pPr>
              <a:defRPr sz="2000"/>
            </a:lvl1pPr>
          </a:lstStyle>
          <a:p>
            <a:endParaRPr lang="id-ID"/>
          </a:p>
        </p:txBody>
      </p:sp>
      <p:sp>
        <p:nvSpPr>
          <p:cNvPr id="33" name="Picture Placeholder 3"/>
          <p:cNvSpPr>
            <a:spLocks noGrp="1"/>
          </p:cNvSpPr>
          <p:nvPr>
            <p:ph type="pic" sz="quarter" idx="11"/>
          </p:nvPr>
        </p:nvSpPr>
        <p:spPr>
          <a:xfrm>
            <a:off x="4571738" y="2492867"/>
            <a:ext cx="4560217" cy="2003425"/>
          </a:xfrm>
        </p:spPr>
        <p:txBody>
          <a:bodyPr>
            <a:normAutofit/>
          </a:bodyPr>
          <a:lstStyle>
            <a:lvl1pPr>
              <a:defRPr sz="2000"/>
            </a:lvl1pPr>
          </a:lstStyle>
          <a:p>
            <a:endParaRPr lang="id-ID"/>
          </a:p>
        </p:txBody>
      </p:sp>
    </p:spTree>
    <p:extLst>
      <p:ext uri="{BB962C8B-B14F-4D97-AF65-F5344CB8AC3E}">
        <p14:creationId xmlns:p14="http://schemas.microsoft.com/office/powerpoint/2010/main" xmlns="" val="373937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3" name="Picture Placeholder 3"/>
          <p:cNvSpPr>
            <a:spLocks noGrp="1"/>
          </p:cNvSpPr>
          <p:nvPr>
            <p:ph type="pic" sz="quarter" idx="11"/>
          </p:nvPr>
        </p:nvSpPr>
        <p:spPr>
          <a:xfrm>
            <a:off x="4571738" y="2322865"/>
            <a:ext cx="4560217" cy="2003425"/>
          </a:xfrm>
        </p:spPr>
        <p:txBody>
          <a:bodyPr>
            <a:normAutofit/>
          </a:bodyPr>
          <a:lstStyle>
            <a:lvl1pPr>
              <a:defRPr sz="1600"/>
            </a:lvl1pPr>
          </a:lstStyle>
          <a:p>
            <a:endParaRPr lang="id-ID"/>
          </a:p>
        </p:txBody>
      </p:sp>
    </p:spTree>
    <p:extLst>
      <p:ext uri="{BB962C8B-B14F-4D97-AF65-F5344CB8AC3E}">
        <p14:creationId xmlns:p14="http://schemas.microsoft.com/office/powerpoint/2010/main" xmlns="" val="41733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9C0879-AC41-41F9-94FD-DFE39C7228D8}"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30237343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702526" y="1225485"/>
            <a:ext cx="1781372" cy="3263388"/>
          </a:xfr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xmlns="" val="4130893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 name="Picture Placeholder 2"/>
          <p:cNvSpPr>
            <a:spLocks noGrp="1"/>
          </p:cNvSpPr>
          <p:nvPr>
            <p:ph type="pic" sz="quarter" idx="10"/>
          </p:nvPr>
        </p:nvSpPr>
        <p:spPr>
          <a:xfrm>
            <a:off x="4435909" y="0"/>
            <a:ext cx="4708091" cy="6858000"/>
          </a:xfrm>
        </p:spPr>
        <p:txBody>
          <a:bodyPr>
            <a:normAutofit/>
          </a:bodyPr>
          <a:lstStyle>
            <a:lvl1pPr>
              <a:defRPr sz="2400">
                <a:solidFill>
                  <a:schemeClr val="bg1"/>
                </a:solidFill>
              </a:defRPr>
            </a:lvl1pPr>
          </a:lstStyle>
          <a:p>
            <a:endParaRPr lang="id-ID" dirty="0"/>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5" name="TextBox 34"/>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9" name="Group 38"/>
          <p:cNvGrpSpPr/>
          <p:nvPr userDrawn="1"/>
        </p:nvGrpSpPr>
        <p:grpSpPr>
          <a:xfrm>
            <a:off x="260564" y="6409324"/>
            <a:ext cx="168062" cy="221156"/>
            <a:chOff x="4328868" y="5502988"/>
            <a:chExt cx="500307" cy="493774"/>
          </a:xfrm>
        </p:grpSpPr>
        <p:sp>
          <p:nvSpPr>
            <p:cNvPr id="40" name="Freeform 3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 name="Freeform 4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2" name="Group 41"/>
          <p:cNvGrpSpPr/>
          <p:nvPr userDrawn="1"/>
        </p:nvGrpSpPr>
        <p:grpSpPr>
          <a:xfrm flipH="1">
            <a:off x="493016" y="6409324"/>
            <a:ext cx="168062" cy="221156"/>
            <a:chOff x="4328868" y="5502988"/>
            <a:chExt cx="500307" cy="493774"/>
          </a:xfrm>
        </p:grpSpPr>
        <p:sp>
          <p:nvSpPr>
            <p:cNvPr id="43" name="Freeform 4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4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21973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0" y="2324101"/>
            <a:ext cx="9144000" cy="2052638"/>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xmlns="" val="176563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0" y="2324101"/>
            <a:ext cx="9144000" cy="2052638"/>
          </a:xfrm>
        </p:spPr>
        <p:txBody>
          <a:bodyPr>
            <a:normAutofit/>
          </a:bodyPr>
          <a:lstStyle>
            <a:lvl1pPr>
              <a:defRPr sz="1600"/>
            </a:lvl1pPr>
          </a:lstStyle>
          <a:p>
            <a:endParaRPr lang="id-ID"/>
          </a:p>
        </p:txBody>
      </p:sp>
      <p:sp>
        <p:nvSpPr>
          <p:cNvPr id="38" name="Picture Placeholder 3"/>
          <p:cNvSpPr>
            <a:spLocks noGrp="1"/>
          </p:cNvSpPr>
          <p:nvPr>
            <p:ph type="pic" sz="quarter" idx="11"/>
          </p:nvPr>
        </p:nvSpPr>
        <p:spPr>
          <a:xfrm>
            <a:off x="3302649" y="2173289"/>
            <a:ext cx="2365772" cy="2016125"/>
          </a:xfrm>
        </p:spPr>
        <p:txBody>
          <a:bodyPr>
            <a:normAutofit/>
          </a:bodyPr>
          <a:lstStyle>
            <a:lvl1pPr>
              <a:defRPr sz="1600"/>
            </a:lvl1pPr>
          </a:lstStyle>
          <a:p>
            <a:endParaRPr lang="id-ID"/>
          </a:p>
        </p:txBody>
      </p:sp>
    </p:spTree>
    <p:extLst>
      <p:ext uri="{BB962C8B-B14F-4D97-AF65-F5344CB8AC3E}">
        <p14:creationId xmlns:p14="http://schemas.microsoft.com/office/powerpoint/2010/main" xmlns="" val="20812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1087630" y="2284945"/>
            <a:ext cx="1273385" cy="1697847"/>
          </a:xfrm>
          <a:prstGeom prst="ellipse">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2978898" y="2284945"/>
            <a:ext cx="1273385" cy="1697847"/>
          </a:xfrm>
          <a:prstGeom prst="ellipse">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4881589" y="2284945"/>
            <a:ext cx="1273385" cy="1697847"/>
          </a:xfrm>
          <a:prstGeom prst="ellipse">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6772856" y="2284945"/>
            <a:ext cx="1273385" cy="1697847"/>
          </a:xfrm>
          <a:prstGeom prst="ellipse">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xmlns="" val="315071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1087630" y="2284945"/>
            <a:ext cx="1273385" cy="1697847"/>
          </a:xfrm>
          <a:prstGeom prst="rect">
            <a:avLst/>
          </a:prstGeom>
        </p:spPr>
        <p:txBody>
          <a:bodyPr>
            <a:normAutofit/>
          </a:bodyPr>
          <a:lstStyle>
            <a:lvl1pPr>
              <a:defRPr sz="1600"/>
            </a:lvl1pPr>
          </a:lstStyle>
          <a:p>
            <a:endParaRPr lang="id-ID" dirty="0"/>
          </a:p>
        </p:txBody>
      </p:sp>
      <p:sp>
        <p:nvSpPr>
          <p:cNvPr id="46" name="Picture Placeholder 3"/>
          <p:cNvSpPr>
            <a:spLocks noGrp="1"/>
          </p:cNvSpPr>
          <p:nvPr>
            <p:ph type="pic" sz="quarter" idx="11"/>
          </p:nvPr>
        </p:nvSpPr>
        <p:spPr>
          <a:xfrm>
            <a:off x="2978898" y="2284945"/>
            <a:ext cx="1273385" cy="1697847"/>
          </a:xfrm>
          <a:prstGeom prst="rect">
            <a:avLst/>
          </a:prstGeom>
        </p:spPr>
        <p:txBody>
          <a:bodyPr>
            <a:normAutofit/>
          </a:bodyPr>
          <a:lstStyle>
            <a:lvl1pPr>
              <a:defRPr sz="1600"/>
            </a:lvl1pPr>
          </a:lstStyle>
          <a:p>
            <a:endParaRPr lang="id-ID" dirty="0"/>
          </a:p>
        </p:txBody>
      </p:sp>
      <p:sp>
        <p:nvSpPr>
          <p:cNvPr id="48" name="Picture Placeholder 3"/>
          <p:cNvSpPr>
            <a:spLocks noGrp="1"/>
          </p:cNvSpPr>
          <p:nvPr>
            <p:ph type="pic" sz="quarter" idx="12"/>
          </p:nvPr>
        </p:nvSpPr>
        <p:spPr>
          <a:xfrm>
            <a:off x="4881589" y="2284945"/>
            <a:ext cx="1273385" cy="1697847"/>
          </a:xfrm>
          <a:prstGeom prst="rect">
            <a:avLst/>
          </a:prstGeom>
        </p:spPr>
        <p:txBody>
          <a:bodyPr>
            <a:normAutofit/>
          </a:bodyPr>
          <a:lstStyle>
            <a:lvl1pPr>
              <a:defRPr sz="1600"/>
            </a:lvl1pPr>
          </a:lstStyle>
          <a:p>
            <a:endParaRPr lang="id-ID" dirty="0"/>
          </a:p>
        </p:txBody>
      </p:sp>
      <p:sp>
        <p:nvSpPr>
          <p:cNvPr id="50" name="Picture Placeholder 3"/>
          <p:cNvSpPr>
            <a:spLocks noGrp="1"/>
          </p:cNvSpPr>
          <p:nvPr>
            <p:ph type="pic" sz="quarter" idx="13"/>
          </p:nvPr>
        </p:nvSpPr>
        <p:spPr>
          <a:xfrm>
            <a:off x="6772856" y="2284945"/>
            <a:ext cx="1273385" cy="1697847"/>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xmlns="" val="227272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10" name="Rectangle 9"/>
          <p:cNvSpPr/>
          <p:nvPr userDrawn="1"/>
        </p:nvSpPr>
        <p:spPr>
          <a:xfrm>
            <a:off x="7317434" y="0"/>
            <a:ext cx="1824507" cy="24326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Picture Placeholder 7"/>
          <p:cNvSpPr>
            <a:spLocks noGrp="1"/>
          </p:cNvSpPr>
          <p:nvPr>
            <p:ph type="pic" sz="quarter" idx="10"/>
          </p:nvPr>
        </p:nvSpPr>
        <p:spPr>
          <a:xfrm>
            <a:off x="49923" y="2493"/>
            <a:ext cx="1820466" cy="2427288"/>
          </a:xfrm>
        </p:spPr>
        <p:txBody>
          <a:bodyPr>
            <a:normAutofit/>
          </a:bodyPr>
          <a:lstStyle>
            <a:lvl1pPr>
              <a:defRPr sz="1600"/>
            </a:lvl1pPr>
          </a:lstStyle>
          <a:p>
            <a:endParaRPr lang="id-ID"/>
          </a:p>
        </p:txBody>
      </p:sp>
      <p:sp>
        <p:nvSpPr>
          <p:cNvPr id="61" name="Picture Placeholder 7"/>
          <p:cNvSpPr>
            <a:spLocks noGrp="1"/>
          </p:cNvSpPr>
          <p:nvPr>
            <p:ph type="pic" sz="quarter" idx="11"/>
          </p:nvPr>
        </p:nvSpPr>
        <p:spPr>
          <a:xfrm>
            <a:off x="1868070" y="2493"/>
            <a:ext cx="1820466" cy="2427288"/>
          </a:xfrm>
        </p:spPr>
        <p:txBody>
          <a:bodyPr>
            <a:normAutofit/>
          </a:bodyPr>
          <a:lstStyle>
            <a:lvl1pPr>
              <a:defRPr sz="1600"/>
            </a:lvl1pPr>
          </a:lstStyle>
          <a:p>
            <a:endParaRPr lang="id-ID"/>
          </a:p>
        </p:txBody>
      </p:sp>
      <p:sp>
        <p:nvSpPr>
          <p:cNvPr id="62" name="Picture Placeholder 7"/>
          <p:cNvSpPr>
            <a:spLocks noGrp="1"/>
          </p:cNvSpPr>
          <p:nvPr>
            <p:ph type="pic" sz="quarter" idx="12"/>
          </p:nvPr>
        </p:nvSpPr>
        <p:spPr>
          <a:xfrm>
            <a:off x="3687088" y="2493"/>
            <a:ext cx="1820466" cy="2427288"/>
          </a:xfrm>
        </p:spPr>
        <p:txBody>
          <a:bodyPr>
            <a:normAutofit/>
          </a:bodyPr>
          <a:lstStyle>
            <a:lvl1pPr>
              <a:defRPr sz="1600"/>
            </a:lvl1pPr>
          </a:lstStyle>
          <a:p>
            <a:endParaRPr lang="id-ID"/>
          </a:p>
        </p:txBody>
      </p:sp>
      <p:sp>
        <p:nvSpPr>
          <p:cNvPr id="63" name="Picture Placeholder 7"/>
          <p:cNvSpPr>
            <a:spLocks noGrp="1"/>
          </p:cNvSpPr>
          <p:nvPr>
            <p:ph type="pic" sz="quarter" idx="13"/>
          </p:nvPr>
        </p:nvSpPr>
        <p:spPr>
          <a:xfrm>
            <a:off x="5504111" y="2493"/>
            <a:ext cx="1820466" cy="2427288"/>
          </a:xfrm>
        </p:spPr>
        <p:txBody>
          <a:bodyPr>
            <a:normAutofit/>
          </a:bodyPr>
          <a:lstStyle>
            <a:lvl1pPr>
              <a:defRPr sz="1600"/>
            </a:lvl1pPr>
          </a:lstStyle>
          <a:p>
            <a:endParaRPr lang="id-ID"/>
          </a:p>
        </p:txBody>
      </p:sp>
      <p:sp>
        <p:nvSpPr>
          <p:cNvPr id="65" name="Picture Placeholder 7"/>
          <p:cNvSpPr>
            <a:spLocks noGrp="1"/>
          </p:cNvSpPr>
          <p:nvPr>
            <p:ph type="pic" sz="quarter" idx="15"/>
          </p:nvPr>
        </p:nvSpPr>
        <p:spPr>
          <a:xfrm>
            <a:off x="49923" y="2424590"/>
            <a:ext cx="1820466" cy="2427288"/>
          </a:xfrm>
        </p:spPr>
        <p:txBody>
          <a:bodyPr>
            <a:normAutofit/>
          </a:bodyPr>
          <a:lstStyle>
            <a:lvl1pPr>
              <a:defRPr sz="1600"/>
            </a:lvl1pPr>
          </a:lstStyle>
          <a:p>
            <a:endParaRPr lang="id-ID"/>
          </a:p>
        </p:txBody>
      </p:sp>
      <p:sp>
        <p:nvSpPr>
          <p:cNvPr id="66" name="Picture Placeholder 7"/>
          <p:cNvSpPr>
            <a:spLocks noGrp="1"/>
          </p:cNvSpPr>
          <p:nvPr>
            <p:ph type="pic" sz="quarter" idx="16"/>
          </p:nvPr>
        </p:nvSpPr>
        <p:spPr>
          <a:xfrm>
            <a:off x="1868070" y="2424590"/>
            <a:ext cx="1820466" cy="2427288"/>
          </a:xfrm>
        </p:spPr>
        <p:txBody>
          <a:bodyPr>
            <a:normAutofit/>
          </a:bodyPr>
          <a:lstStyle>
            <a:lvl1pPr>
              <a:defRPr sz="1600"/>
            </a:lvl1pPr>
          </a:lstStyle>
          <a:p>
            <a:endParaRPr lang="id-ID"/>
          </a:p>
        </p:txBody>
      </p:sp>
      <p:sp>
        <p:nvSpPr>
          <p:cNvPr id="67" name="Picture Placeholder 7"/>
          <p:cNvSpPr>
            <a:spLocks noGrp="1"/>
          </p:cNvSpPr>
          <p:nvPr>
            <p:ph type="pic" sz="quarter" idx="17"/>
          </p:nvPr>
        </p:nvSpPr>
        <p:spPr>
          <a:xfrm>
            <a:off x="3687088" y="2424590"/>
            <a:ext cx="1820466" cy="2427288"/>
          </a:xfrm>
        </p:spPr>
        <p:txBody>
          <a:bodyPr>
            <a:normAutofit/>
          </a:bodyPr>
          <a:lstStyle>
            <a:lvl1pPr>
              <a:defRPr sz="1600"/>
            </a:lvl1pPr>
          </a:lstStyle>
          <a:p>
            <a:endParaRPr lang="id-ID"/>
          </a:p>
        </p:txBody>
      </p:sp>
      <p:sp>
        <p:nvSpPr>
          <p:cNvPr id="68" name="Picture Placeholder 7"/>
          <p:cNvSpPr>
            <a:spLocks noGrp="1"/>
          </p:cNvSpPr>
          <p:nvPr>
            <p:ph type="pic" sz="quarter" idx="18"/>
          </p:nvPr>
        </p:nvSpPr>
        <p:spPr>
          <a:xfrm>
            <a:off x="5504111" y="2424590"/>
            <a:ext cx="1820466" cy="2427288"/>
          </a:xfrm>
        </p:spPr>
        <p:txBody>
          <a:bodyPr>
            <a:normAutofit/>
          </a:bodyPr>
          <a:lstStyle>
            <a:lvl1pPr>
              <a:defRPr sz="1600"/>
            </a:lvl1pPr>
          </a:lstStyle>
          <a:p>
            <a:endParaRPr lang="id-ID"/>
          </a:p>
        </p:txBody>
      </p:sp>
      <p:sp>
        <p:nvSpPr>
          <p:cNvPr id="69" name="Picture Placeholder 7"/>
          <p:cNvSpPr>
            <a:spLocks noGrp="1"/>
          </p:cNvSpPr>
          <p:nvPr>
            <p:ph type="pic" sz="quarter" idx="19"/>
          </p:nvPr>
        </p:nvSpPr>
        <p:spPr>
          <a:xfrm>
            <a:off x="7321475" y="2424590"/>
            <a:ext cx="1820466" cy="2427288"/>
          </a:xfrm>
        </p:spPr>
        <p:txBody>
          <a:bodyPr>
            <a:normAutofit/>
          </a:bodyPr>
          <a:lstStyle>
            <a:lvl1pPr>
              <a:defRPr sz="1600"/>
            </a:lvl1pPr>
          </a:lstStyle>
          <a:p>
            <a:endParaRPr lang="id-ID"/>
          </a:p>
        </p:txBody>
      </p:sp>
      <p:sp>
        <p:nvSpPr>
          <p:cNvPr id="72"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TextBox 72"/>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27022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1+#ppt_w/2"/>
                                          </p:val>
                                        </p:tav>
                                        <p:tav tm="100000">
                                          <p:val>
                                            <p:strVal val="#ppt_x"/>
                                          </p:val>
                                        </p:tav>
                                      </p:tavLst>
                                    </p:anim>
                                    <p:anim calcmode="lin" valueType="num">
                                      <p:cBhvr additive="base">
                                        <p:cTn id="36" dur="5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1+#ppt_w/2"/>
                                          </p:val>
                                        </p:tav>
                                        <p:tav tm="100000">
                                          <p:val>
                                            <p:strVal val="#ppt_x"/>
                                          </p:val>
                                        </p:tav>
                                      </p:tavLst>
                                    </p:anim>
                                    <p:anim calcmode="lin" valueType="num">
                                      <p:cBhvr additive="base">
                                        <p:cTn id="40" dur="500" fill="hold"/>
                                        <p:tgtEl>
                                          <p:spTgt spid="3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72" grpId="0" animBg="1"/>
      <p:bldP spid="73"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4"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0"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TextBox 8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7" name="Picture Placeholder 6"/>
          <p:cNvSpPr>
            <a:spLocks noGrp="1"/>
          </p:cNvSpPr>
          <p:nvPr>
            <p:ph type="pic" sz="quarter" idx="10"/>
          </p:nvPr>
        </p:nvSpPr>
        <p:spPr>
          <a:xfrm>
            <a:off x="0" y="2895321"/>
            <a:ext cx="1827610" cy="1981200"/>
          </a:xfrm>
        </p:spPr>
        <p:txBody>
          <a:bodyPr>
            <a:normAutofit/>
          </a:bodyPr>
          <a:lstStyle>
            <a:lvl1pPr>
              <a:defRPr sz="1600"/>
            </a:lvl1pPr>
          </a:lstStyle>
          <a:p>
            <a:endParaRPr lang="id-ID"/>
          </a:p>
        </p:txBody>
      </p:sp>
      <p:sp>
        <p:nvSpPr>
          <p:cNvPr id="51" name="Picture Placeholder 6"/>
          <p:cNvSpPr>
            <a:spLocks noGrp="1"/>
          </p:cNvSpPr>
          <p:nvPr>
            <p:ph type="pic" sz="quarter" idx="11"/>
          </p:nvPr>
        </p:nvSpPr>
        <p:spPr>
          <a:xfrm>
            <a:off x="1826456" y="2895321"/>
            <a:ext cx="1827610" cy="1981200"/>
          </a:xfrm>
        </p:spPr>
        <p:txBody>
          <a:bodyPr>
            <a:normAutofit/>
          </a:bodyPr>
          <a:lstStyle>
            <a:lvl1pPr>
              <a:defRPr sz="1600"/>
            </a:lvl1pPr>
          </a:lstStyle>
          <a:p>
            <a:endParaRPr lang="id-ID"/>
          </a:p>
        </p:txBody>
      </p:sp>
      <p:sp>
        <p:nvSpPr>
          <p:cNvPr id="53" name="Picture Placeholder 6"/>
          <p:cNvSpPr>
            <a:spLocks noGrp="1"/>
          </p:cNvSpPr>
          <p:nvPr>
            <p:ph type="pic" sz="quarter" idx="13"/>
          </p:nvPr>
        </p:nvSpPr>
        <p:spPr>
          <a:xfrm>
            <a:off x="5486604" y="2895321"/>
            <a:ext cx="1827610" cy="1981200"/>
          </a:xfrm>
        </p:spPr>
        <p:txBody>
          <a:bodyPr>
            <a:normAutofit/>
          </a:bodyPr>
          <a:lstStyle>
            <a:lvl1pPr>
              <a:defRPr sz="1600"/>
            </a:lvl1pPr>
          </a:lstStyle>
          <a:p>
            <a:endParaRPr lang="id-ID"/>
          </a:p>
        </p:txBody>
      </p:sp>
      <p:sp>
        <p:nvSpPr>
          <p:cNvPr id="54" name="Picture Placeholder 6"/>
          <p:cNvSpPr>
            <a:spLocks noGrp="1"/>
          </p:cNvSpPr>
          <p:nvPr>
            <p:ph type="pic" sz="quarter" idx="14"/>
          </p:nvPr>
        </p:nvSpPr>
        <p:spPr>
          <a:xfrm>
            <a:off x="7312914" y="2895321"/>
            <a:ext cx="1827610" cy="1981200"/>
          </a:xfrm>
        </p:spPr>
        <p:txBody>
          <a:bodyPr>
            <a:normAutofit/>
          </a:bodyPr>
          <a:lstStyle>
            <a:lvl1pPr>
              <a:defRPr sz="1600"/>
            </a:lvl1pPr>
          </a:lstStyle>
          <a:p>
            <a:endParaRPr lang="id-ID"/>
          </a:p>
        </p:txBody>
      </p:sp>
      <p:sp>
        <p:nvSpPr>
          <p:cNvPr id="55" name="Picture Placeholder 6"/>
          <p:cNvSpPr>
            <a:spLocks noGrp="1"/>
          </p:cNvSpPr>
          <p:nvPr>
            <p:ph type="pic" sz="quarter" idx="15"/>
          </p:nvPr>
        </p:nvSpPr>
        <p:spPr>
          <a:xfrm>
            <a:off x="0" y="4876800"/>
            <a:ext cx="1827610" cy="1981200"/>
          </a:xfrm>
        </p:spPr>
        <p:txBody>
          <a:bodyPr>
            <a:normAutofit/>
          </a:bodyPr>
          <a:lstStyle>
            <a:lvl1pPr>
              <a:defRPr sz="1600"/>
            </a:lvl1pPr>
          </a:lstStyle>
          <a:p>
            <a:endParaRPr lang="id-ID"/>
          </a:p>
        </p:txBody>
      </p:sp>
      <p:sp>
        <p:nvSpPr>
          <p:cNvPr id="56" name="Picture Placeholder 6"/>
          <p:cNvSpPr>
            <a:spLocks noGrp="1"/>
          </p:cNvSpPr>
          <p:nvPr>
            <p:ph type="pic" sz="quarter" idx="16"/>
          </p:nvPr>
        </p:nvSpPr>
        <p:spPr>
          <a:xfrm>
            <a:off x="1826456" y="4876800"/>
            <a:ext cx="1827610" cy="1981200"/>
          </a:xfrm>
        </p:spPr>
        <p:txBody>
          <a:bodyPr>
            <a:normAutofit/>
          </a:bodyPr>
          <a:lstStyle>
            <a:lvl1pPr>
              <a:defRPr sz="1600"/>
            </a:lvl1pPr>
          </a:lstStyle>
          <a:p>
            <a:endParaRPr lang="id-ID"/>
          </a:p>
        </p:txBody>
      </p:sp>
      <p:sp>
        <p:nvSpPr>
          <p:cNvPr id="57" name="Picture Placeholder 6"/>
          <p:cNvSpPr>
            <a:spLocks noGrp="1"/>
          </p:cNvSpPr>
          <p:nvPr>
            <p:ph type="pic" sz="quarter" idx="17"/>
          </p:nvPr>
        </p:nvSpPr>
        <p:spPr>
          <a:xfrm>
            <a:off x="3658845" y="4876800"/>
            <a:ext cx="1827610" cy="1981200"/>
          </a:xfrm>
        </p:spPr>
        <p:txBody>
          <a:bodyPr>
            <a:normAutofit/>
          </a:bodyPr>
          <a:lstStyle>
            <a:lvl1pPr>
              <a:defRPr sz="1600"/>
            </a:lvl1pPr>
          </a:lstStyle>
          <a:p>
            <a:endParaRPr lang="id-ID"/>
          </a:p>
        </p:txBody>
      </p:sp>
      <p:sp>
        <p:nvSpPr>
          <p:cNvPr id="58" name="Picture Placeholder 6"/>
          <p:cNvSpPr>
            <a:spLocks noGrp="1"/>
          </p:cNvSpPr>
          <p:nvPr>
            <p:ph type="pic" sz="quarter" idx="18"/>
          </p:nvPr>
        </p:nvSpPr>
        <p:spPr>
          <a:xfrm>
            <a:off x="5486604" y="4876800"/>
            <a:ext cx="1827610" cy="1981200"/>
          </a:xfrm>
        </p:spPr>
        <p:txBody>
          <a:bodyPr>
            <a:normAutofit/>
          </a:bodyPr>
          <a:lstStyle>
            <a:lvl1pPr>
              <a:defRPr sz="1600"/>
            </a:lvl1pPr>
          </a:lstStyle>
          <a:p>
            <a:endParaRPr lang="id-ID"/>
          </a:p>
        </p:txBody>
      </p:sp>
      <p:sp>
        <p:nvSpPr>
          <p:cNvPr id="59" name="Picture Placeholder 6"/>
          <p:cNvSpPr>
            <a:spLocks noGrp="1"/>
          </p:cNvSpPr>
          <p:nvPr>
            <p:ph type="pic" sz="quarter" idx="19"/>
          </p:nvPr>
        </p:nvSpPr>
        <p:spPr>
          <a:xfrm>
            <a:off x="7312914" y="4876800"/>
            <a:ext cx="1827610" cy="1981200"/>
          </a:xfrm>
        </p:spPr>
        <p:txBody>
          <a:bodyPr>
            <a:normAutofit/>
          </a:bodyPr>
          <a:lstStyle>
            <a:lvl1pPr>
              <a:defRPr sz="1600"/>
            </a:lvl1pPr>
          </a:lstStyle>
          <a:p>
            <a:endParaRPr lang="id-ID"/>
          </a:p>
        </p:txBody>
      </p:sp>
      <p:sp>
        <p:nvSpPr>
          <p:cNvPr id="52" name="Picture Placeholder 6"/>
          <p:cNvSpPr>
            <a:spLocks noGrp="1"/>
          </p:cNvSpPr>
          <p:nvPr>
            <p:ph type="pic" sz="quarter" idx="12"/>
          </p:nvPr>
        </p:nvSpPr>
        <p:spPr>
          <a:xfrm>
            <a:off x="3418826" y="2600881"/>
            <a:ext cx="2314263" cy="2508751"/>
          </a:xfrm>
        </p:spPr>
        <p:txBody>
          <a:bodyPr>
            <a:normAutofit/>
          </a:bodyPr>
          <a:lstStyle>
            <a:lvl1pPr>
              <a:defRPr sz="1600"/>
            </a:lvl1pPr>
          </a:lstStyle>
          <a:p>
            <a:endParaRPr lang="id-ID"/>
          </a:p>
        </p:txBody>
      </p:sp>
    </p:spTree>
    <p:extLst>
      <p:ext uri="{BB962C8B-B14F-4D97-AF65-F5344CB8AC3E}">
        <p14:creationId xmlns:p14="http://schemas.microsoft.com/office/powerpoint/2010/main" xmlns="" val="16287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60"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4"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0"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TextBox 8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65" name="Picture Placeholder 3"/>
          <p:cNvSpPr>
            <a:spLocks noGrp="1"/>
          </p:cNvSpPr>
          <p:nvPr>
            <p:ph type="pic" sz="quarter" idx="10"/>
          </p:nvPr>
        </p:nvSpPr>
        <p:spPr>
          <a:xfrm>
            <a:off x="0" y="896"/>
            <a:ext cx="2505075" cy="3924300"/>
          </a:xfrm>
        </p:spPr>
        <p:txBody>
          <a:bodyPr/>
          <a:lstStyle/>
          <a:p>
            <a:endParaRPr lang="id-ID"/>
          </a:p>
        </p:txBody>
      </p:sp>
      <p:sp>
        <p:nvSpPr>
          <p:cNvPr id="66" name="Picture Placeholder 3"/>
          <p:cNvSpPr>
            <a:spLocks noGrp="1"/>
          </p:cNvSpPr>
          <p:nvPr>
            <p:ph type="pic" sz="quarter" idx="11"/>
          </p:nvPr>
        </p:nvSpPr>
        <p:spPr>
          <a:xfrm>
            <a:off x="2505031" y="896"/>
            <a:ext cx="4122944" cy="3924300"/>
          </a:xfrm>
        </p:spPr>
        <p:txBody>
          <a:bodyPr/>
          <a:lstStyle/>
          <a:p>
            <a:endParaRPr lang="id-ID"/>
          </a:p>
        </p:txBody>
      </p:sp>
      <p:sp>
        <p:nvSpPr>
          <p:cNvPr id="67" name="Picture Placeholder 3"/>
          <p:cNvSpPr>
            <a:spLocks noGrp="1"/>
          </p:cNvSpPr>
          <p:nvPr>
            <p:ph type="pic" sz="quarter" idx="12"/>
          </p:nvPr>
        </p:nvSpPr>
        <p:spPr>
          <a:xfrm>
            <a:off x="6627975" y="0"/>
            <a:ext cx="2516025" cy="1962364"/>
          </a:xfrm>
        </p:spPr>
        <p:txBody>
          <a:bodyPr/>
          <a:lstStyle/>
          <a:p>
            <a:endParaRPr lang="id-ID"/>
          </a:p>
        </p:txBody>
      </p:sp>
      <p:sp>
        <p:nvSpPr>
          <p:cNvPr id="68" name="Picture Placeholder 3"/>
          <p:cNvSpPr>
            <a:spLocks noGrp="1"/>
          </p:cNvSpPr>
          <p:nvPr>
            <p:ph type="pic" sz="quarter" idx="13"/>
          </p:nvPr>
        </p:nvSpPr>
        <p:spPr>
          <a:xfrm>
            <a:off x="6627975" y="1962832"/>
            <a:ext cx="2516025" cy="1962364"/>
          </a:xfrm>
        </p:spPr>
        <p:txBody>
          <a:bodyPr/>
          <a:lstStyle/>
          <a:p>
            <a:endParaRPr lang="id-ID"/>
          </a:p>
        </p:txBody>
      </p:sp>
      <p:sp>
        <p:nvSpPr>
          <p:cNvPr id="69" name="Picture Placeholder 5"/>
          <p:cNvSpPr>
            <a:spLocks noGrp="1"/>
          </p:cNvSpPr>
          <p:nvPr>
            <p:ph type="pic" sz="quarter" idx="14"/>
          </p:nvPr>
        </p:nvSpPr>
        <p:spPr>
          <a:xfrm>
            <a:off x="0" y="3924300"/>
            <a:ext cx="2989994" cy="2933700"/>
          </a:xfrm>
        </p:spPr>
        <p:txBody>
          <a:bodyPr/>
          <a:lstStyle/>
          <a:p>
            <a:endParaRPr lang="id-ID"/>
          </a:p>
        </p:txBody>
      </p:sp>
      <p:sp>
        <p:nvSpPr>
          <p:cNvPr id="72" name="Picture Placeholder 8"/>
          <p:cNvSpPr>
            <a:spLocks noGrp="1"/>
          </p:cNvSpPr>
          <p:nvPr>
            <p:ph type="pic" sz="quarter" idx="15"/>
          </p:nvPr>
        </p:nvSpPr>
        <p:spPr>
          <a:xfrm>
            <a:off x="5486691" y="3924300"/>
            <a:ext cx="3657309" cy="2933700"/>
          </a:xfrm>
        </p:spPr>
        <p:txBody>
          <a:bodyPr/>
          <a:lstStyle/>
          <a:p>
            <a:endParaRPr lang="id-ID"/>
          </a:p>
        </p:txBody>
      </p:sp>
    </p:spTree>
    <p:extLst>
      <p:ext uri="{BB962C8B-B14F-4D97-AF65-F5344CB8AC3E}">
        <p14:creationId xmlns:p14="http://schemas.microsoft.com/office/powerpoint/2010/main" xmlns="" val="2883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1+#ppt_w/2"/>
                                          </p:val>
                                        </p:tav>
                                        <p:tav tm="100000">
                                          <p:val>
                                            <p:strVal val="#ppt_x"/>
                                          </p:val>
                                        </p:tav>
                                      </p:tavLst>
                                    </p:anim>
                                    <p:anim calcmode="lin" valueType="num">
                                      <p:cBhvr additive="base">
                                        <p:cTn id="20" dur="5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1+#ppt_w/2"/>
                                          </p:val>
                                        </p:tav>
                                        <p:tav tm="100000">
                                          <p:val>
                                            <p:strVal val="#ppt_x"/>
                                          </p:val>
                                        </p:tav>
                                      </p:tavLst>
                                    </p:anim>
                                    <p:anim calcmode="lin" valueType="num">
                                      <p:cBhvr additive="base">
                                        <p:cTn id="40" dur="500" fill="hold"/>
                                        <p:tgtEl>
                                          <p:spTgt spid="77"/>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16781" y="1945432"/>
            <a:ext cx="2330054" cy="2016211"/>
          </a:xfrm>
        </p:spPr>
        <p:txBody>
          <a:bodyPr/>
          <a:lstStyle/>
          <a:p>
            <a:endParaRPr lang="id-ID"/>
          </a:p>
        </p:txBody>
      </p:sp>
      <p:sp>
        <p:nvSpPr>
          <p:cNvPr id="52" name="Picture Placeholder 2"/>
          <p:cNvSpPr>
            <a:spLocks noGrp="1"/>
          </p:cNvSpPr>
          <p:nvPr>
            <p:ph type="pic" sz="quarter" idx="11"/>
          </p:nvPr>
        </p:nvSpPr>
        <p:spPr>
          <a:xfrm>
            <a:off x="3400339" y="1945432"/>
            <a:ext cx="2330054" cy="2016211"/>
          </a:xfrm>
        </p:spPr>
        <p:txBody>
          <a:bodyPr/>
          <a:lstStyle/>
          <a:p>
            <a:endParaRPr lang="id-ID"/>
          </a:p>
        </p:txBody>
      </p:sp>
      <p:sp>
        <p:nvSpPr>
          <p:cNvPr id="53" name="Picture Placeholder 2"/>
          <p:cNvSpPr>
            <a:spLocks noGrp="1"/>
          </p:cNvSpPr>
          <p:nvPr>
            <p:ph type="pic" sz="quarter" idx="12"/>
          </p:nvPr>
        </p:nvSpPr>
        <p:spPr>
          <a:xfrm>
            <a:off x="5893536" y="1945432"/>
            <a:ext cx="2330054" cy="2016211"/>
          </a:xfrm>
        </p:spPr>
        <p:txBody>
          <a:bodyPr/>
          <a:lstStyle/>
          <a:p>
            <a:endParaRPr lang="id-ID"/>
          </a:p>
        </p:txBody>
      </p:sp>
      <p:sp>
        <p:nvSpPr>
          <p:cNvPr id="54" name="Picture Placeholder 2"/>
          <p:cNvSpPr>
            <a:spLocks noGrp="1"/>
          </p:cNvSpPr>
          <p:nvPr>
            <p:ph type="pic" sz="quarter" idx="13"/>
          </p:nvPr>
        </p:nvSpPr>
        <p:spPr>
          <a:xfrm>
            <a:off x="916781" y="4177346"/>
            <a:ext cx="2330054" cy="2016211"/>
          </a:xfrm>
        </p:spPr>
        <p:txBody>
          <a:bodyPr/>
          <a:lstStyle/>
          <a:p>
            <a:endParaRPr lang="id-ID"/>
          </a:p>
        </p:txBody>
      </p:sp>
      <p:sp>
        <p:nvSpPr>
          <p:cNvPr id="55" name="Picture Placeholder 2"/>
          <p:cNvSpPr>
            <a:spLocks noGrp="1"/>
          </p:cNvSpPr>
          <p:nvPr>
            <p:ph type="pic" sz="quarter" idx="14"/>
          </p:nvPr>
        </p:nvSpPr>
        <p:spPr>
          <a:xfrm>
            <a:off x="3400339" y="4177346"/>
            <a:ext cx="2330054" cy="2016211"/>
          </a:xfrm>
        </p:spPr>
        <p:txBody>
          <a:bodyPr/>
          <a:lstStyle/>
          <a:p>
            <a:endParaRPr lang="id-ID"/>
          </a:p>
        </p:txBody>
      </p:sp>
      <p:sp>
        <p:nvSpPr>
          <p:cNvPr id="56" name="Picture Placeholder 2"/>
          <p:cNvSpPr>
            <a:spLocks noGrp="1"/>
          </p:cNvSpPr>
          <p:nvPr>
            <p:ph type="pic" sz="quarter" idx="15"/>
          </p:nvPr>
        </p:nvSpPr>
        <p:spPr>
          <a:xfrm>
            <a:off x="5893536" y="4177346"/>
            <a:ext cx="2330054" cy="2016211"/>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5233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9C0879-AC41-41F9-94FD-DFE39C7228D8}" type="datetimeFigureOut">
              <a:rPr lang="en-US" smtClean="0"/>
              <a:pPr/>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14760205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784100" y="2283008"/>
            <a:ext cx="3727308" cy="3753338"/>
          </a:xfrm>
        </p:spPr>
        <p:txBody>
          <a:bodyPr/>
          <a:lstStyle/>
          <a:p>
            <a:endParaRPr lang="id-ID"/>
          </a:p>
        </p:txBody>
      </p:sp>
      <p:sp>
        <p:nvSpPr>
          <p:cNvPr id="46" name="Picture Placeholder 3"/>
          <p:cNvSpPr>
            <a:spLocks noGrp="1"/>
          </p:cNvSpPr>
          <p:nvPr>
            <p:ph type="pic" sz="quarter" idx="11"/>
          </p:nvPr>
        </p:nvSpPr>
        <p:spPr>
          <a:xfrm>
            <a:off x="4887572" y="2283008"/>
            <a:ext cx="3727308" cy="3753338"/>
          </a:xfrm>
        </p:spPr>
        <p:txBody>
          <a:bodyPr/>
          <a:lstStyle/>
          <a:p>
            <a:endParaRPr lang="id-ID"/>
          </a:p>
        </p:txBody>
      </p:sp>
    </p:spTree>
    <p:extLst>
      <p:ext uri="{BB962C8B-B14F-4D97-AF65-F5344CB8AC3E}">
        <p14:creationId xmlns:p14="http://schemas.microsoft.com/office/powerpoint/2010/main" xmlns="" val="270116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784100" y="2283008"/>
            <a:ext cx="3727308" cy="3753338"/>
          </a:xfrm>
        </p:spPr>
        <p:txBody>
          <a:bodyPr/>
          <a:lstStyle/>
          <a:p>
            <a:endParaRPr lang="id-ID"/>
          </a:p>
        </p:txBody>
      </p:sp>
    </p:spTree>
    <p:extLst>
      <p:ext uri="{BB962C8B-B14F-4D97-AF65-F5344CB8AC3E}">
        <p14:creationId xmlns:p14="http://schemas.microsoft.com/office/powerpoint/2010/main" xmlns="" val="341965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6" name="Picture Placeholder 3"/>
          <p:cNvSpPr>
            <a:spLocks noGrp="1"/>
          </p:cNvSpPr>
          <p:nvPr>
            <p:ph type="pic" sz="quarter" idx="11"/>
          </p:nvPr>
        </p:nvSpPr>
        <p:spPr>
          <a:xfrm>
            <a:off x="4887572" y="2283008"/>
            <a:ext cx="3727308" cy="3753338"/>
          </a:xfrm>
        </p:spPr>
        <p:txBody>
          <a:bodyPr/>
          <a:lstStyle/>
          <a:p>
            <a:endParaRPr lang="id-ID" dirty="0"/>
          </a:p>
        </p:txBody>
      </p:sp>
    </p:spTree>
    <p:extLst>
      <p:ext uri="{BB962C8B-B14F-4D97-AF65-F5344CB8AC3E}">
        <p14:creationId xmlns:p14="http://schemas.microsoft.com/office/powerpoint/2010/main" xmlns="" val="204307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70" name="Picture Placeholder 3"/>
          <p:cNvSpPr>
            <a:spLocks noGrp="1"/>
          </p:cNvSpPr>
          <p:nvPr>
            <p:ph type="pic" sz="quarter" idx="11"/>
          </p:nvPr>
        </p:nvSpPr>
        <p:spPr>
          <a:xfrm>
            <a:off x="3949724" y="3164618"/>
            <a:ext cx="5114993" cy="4020519"/>
          </a:xfrm>
        </p:spPr>
        <p:txBody>
          <a:bodyPr/>
          <a:lstStyle/>
          <a:p>
            <a:endParaRPr lang="id-ID" dirty="0"/>
          </a:p>
        </p:txBody>
      </p:sp>
    </p:spTree>
    <p:extLst>
      <p:ext uri="{BB962C8B-B14F-4D97-AF65-F5344CB8AC3E}">
        <p14:creationId xmlns:p14="http://schemas.microsoft.com/office/powerpoint/2010/main" xmlns="" val="16935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6" name="Rectangle 45"/>
          <p:cNvSpPr/>
          <p:nvPr userDrawn="1"/>
        </p:nvSpPr>
        <p:spPr>
          <a:xfrm>
            <a:off x="0" y="0"/>
            <a:ext cx="9144000" cy="3133868"/>
          </a:xfrm>
          <a:prstGeom prst="rect">
            <a:avLst/>
          </a:prstGeom>
          <a:pattFill prst="pct5">
            <a:fgClr>
              <a:schemeClr val="accent2">
                <a:lumMod val="75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78" name="Picture Placeholder 3"/>
          <p:cNvSpPr>
            <a:spLocks noGrp="1"/>
          </p:cNvSpPr>
          <p:nvPr>
            <p:ph type="pic" sz="quarter" idx="11"/>
          </p:nvPr>
        </p:nvSpPr>
        <p:spPr>
          <a:xfrm>
            <a:off x="803249" y="1344225"/>
            <a:ext cx="1162755" cy="2598991"/>
          </a:xfrm>
        </p:spPr>
        <p:txBody>
          <a:bodyPr/>
          <a:lstStyle/>
          <a:p>
            <a:endParaRPr lang="id-ID" dirty="0"/>
          </a:p>
        </p:txBody>
      </p:sp>
      <p:sp>
        <p:nvSpPr>
          <p:cNvPr id="4" name="Picture Placeholder 3"/>
          <p:cNvSpPr>
            <a:spLocks noGrp="1"/>
          </p:cNvSpPr>
          <p:nvPr>
            <p:ph type="pic" sz="quarter" idx="10"/>
          </p:nvPr>
        </p:nvSpPr>
        <p:spPr>
          <a:xfrm>
            <a:off x="1852613" y="902769"/>
            <a:ext cx="1332310" cy="2977979"/>
          </a:xfrm>
        </p:spPr>
        <p:txBody>
          <a:bodyPr/>
          <a:lstStyle/>
          <a:p>
            <a:endParaRPr lang="id-ID" dirty="0"/>
          </a:p>
        </p:txBody>
      </p:sp>
      <p:sp>
        <p:nvSpPr>
          <p:cNvPr id="33"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 name="TextBox 35"/>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9419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47"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3" grpId="0" animBg="1"/>
      <p:bldP spid="36"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33" name="Rectangle 32"/>
          <p:cNvSpPr/>
          <p:nvPr userDrawn="1"/>
        </p:nvSpPr>
        <p:spPr>
          <a:xfrm>
            <a:off x="-2" y="0"/>
            <a:ext cx="9140486" cy="4000500"/>
          </a:xfrm>
          <a:prstGeom prst="rect">
            <a:avLst/>
          </a:prstGeom>
          <a:pattFill prst="pct90">
            <a:fgClr>
              <a:schemeClr val="accent3"/>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2"/>
          <p:cNvSpPr>
            <a:spLocks noGrp="1"/>
          </p:cNvSpPr>
          <p:nvPr>
            <p:ph type="pic" sz="quarter" idx="10"/>
          </p:nvPr>
        </p:nvSpPr>
        <p:spPr>
          <a:xfrm>
            <a:off x="3198824" y="1704099"/>
            <a:ext cx="2724859" cy="2288465"/>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TextBox 3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B9D533"/>
                </a:solidFill>
              </a:rPr>
              <a:pPr algn="ctr"/>
              <a:t>‹#›</a:t>
            </a:fld>
            <a:endParaRPr lang="id-ID" dirty="0">
              <a:solidFill>
                <a:srgbClr val="B9D533"/>
              </a:solidFill>
            </a:endParaRPr>
          </a:p>
        </p:txBody>
      </p:sp>
    </p:spTree>
    <p:extLst>
      <p:ext uri="{BB962C8B-B14F-4D97-AF65-F5344CB8AC3E}">
        <p14:creationId xmlns:p14="http://schemas.microsoft.com/office/powerpoint/2010/main" xmlns="" val="428246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6" grpId="0" animBg="1"/>
      <p:bldP spid="37"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33" name="Rectangle 32"/>
          <p:cNvSpPr/>
          <p:nvPr userDrawn="1"/>
        </p:nvSpPr>
        <p:spPr>
          <a:xfrm>
            <a:off x="-2" y="0"/>
            <a:ext cx="9140486" cy="3993312"/>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 name="Picture Placeholder 3"/>
          <p:cNvSpPr>
            <a:spLocks noGrp="1"/>
          </p:cNvSpPr>
          <p:nvPr>
            <p:ph type="pic" sz="quarter" idx="10"/>
          </p:nvPr>
        </p:nvSpPr>
        <p:spPr>
          <a:xfrm>
            <a:off x="6443397" y="1200791"/>
            <a:ext cx="1556123" cy="3955103"/>
          </a:xfrm>
          <a:custGeom>
            <a:avLst/>
            <a:gdLst>
              <a:gd name="connsiteX0" fmla="*/ 0 w 2106612"/>
              <a:gd name="connsiteY0" fmla="*/ 0 h 3568700"/>
              <a:gd name="connsiteX1" fmla="*/ 2106612 w 2106612"/>
              <a:gd name="connsiteY1" fmla="*/ 0 h 3568700"/>
              <a:gd name="connsiteX2" fmla="*/ 2106612 w 2106612"/>
              <a:gd name="connsiteY2" fmla="*/ 3568700 h 3568700"/>
              <a:gd name="connsiteX3" fmla="*/ 0 w 2106612"/>
              <a:gd name="connsiteY3" fmla="*/ 3568700 h 3568700"/>
              <a:gd name="connsiteX4" fmla="*/ 0 w 2106612"/>
              <a:gd name="connsiteY4" fmla="*/ 0 h 3568700"/>
              <a:gd name="connsiteX0" fmla="*/ 0 w 2106612"/>
              <a:gd name="connsiteY0" fmla="*/ 275421 h 3844121"/>
              <a:gd name="connsiteX1" fmla="*/ 2106612 w 2106612"/>
              <a:gd name="connsiteY1" fmla="*/ 0 h 3844121"/>
              <a:gd name="connsiteX2" fmla="*/ 2106612 w 2106612"/>
              <a:gd name="connsiteY2" fmla="*/ 3844121 h 3844121"/>
              <a:gd name="connsiteX3" fmla="*/ 0 w 2106612"/>
              <a:gd name="connsiteY3" fmla="*/ 3844121 h 3844121"/>
              <a:gd name="connsiteX4" fmla="*/ 0 w 2106612"/>
              <a:gd name="connsiteY4" fmla="*/ 275421 h 3844121"/>
              <a:gd name="connsiteX0" fmla="*/ 0 w 2128646"/>
              <a:gd name="connsiteY0" fmla="*/ 275421 h 3844121"/>
              <a:gd name="connsiteX1" fmla="*/ 2106612 w 2128646"/>
              <a:gd name="connsiteY1" fmla="*/ 0 h 3844121"/>
              <a:gd name="connsiteX2" fmla="*/ 2128646 w 2128646"/>
              <a:gd name="connsiteY2" fmla="*/ 3744969 h 3844121"/>
              <a:gd name="connsiteX3" fmla="*/ 0 w 2128646"/>
              <a:gd name="connsiteY3" fmla="*/ 3844121 h 3844121"/>
              <a:gd name="connsiteX4" fmla="*/ 0 w 2128646"/>
              <a:gd name="connsiteY4" fmla="*/ 275421 h 3844121"/>
              <a:gd name="connsiteX0" fmla="*/ 110168 w 2128646"/>
              <a:gd name="connsiteY0" fmla="*/ 297454 h 3844121"/>
              <a:gd name="connsiteX1" fmla="*/ 2106612 w 2128646"/>
              <a:gd name="connsiteY1" fmla="*/ 0 h 3844121"/>
              <a:gd name="connsiteX2" fmla="*/ 2128646 w 2128646"/>
              <a:gd name="connsiteY2" fmla="*/ 3744969 h 3844121"/>
              <a:gd name="connsiteX3" fmla="*/ 0 w 2128646"/>
              <a:gd name="connsiteY3" fmla="*/ 3844121 h 3844121"/>
              <a:gd name="connsiteX4" fmla="*/ 110168 w 2128646"/>
              <a:gd name="connsiteY4" fmla="*/ 297454 h 3844121"/>
              <a:gd name="connsiteX0" fmla="*/ 110168 w 2128646"/>
              <a:gd name="connsiteY0" fmla="*/ 330504 h 3877171"/>
              <a:gd name="connsiteX1" fmla="*/ 2106612 w 2128646"/>
              <a:gd name="connsiteY1" fmla="*/ 0 h 3877171"/>
              <a:gd name="connsiteX2" fmla="*/ 2128646 w 2128646"/>
              <a:gd name="connsiteY2" fmla="*/ 3778019 h 3877171"/>
              <a:gd name="connsiteX3" fmla="*/ 0 w 2128646"/>
              <a:gd name="connsiteY3" fmla="*/ 3877171 h 3877171"/>
              <a:gd name="connsiteX4" fmla="*/ 110168 w 2128646"/>
              <a:gd name="connsiteY4" fmla="*/ 330504 h 3877171"/>
              <a:gd name="connsiteX0" fmla="*/ 66100 w 2084578"/>
              <a:gd name="connsiteY0" fmla="*/ 330504 h 3888188"/>
              <a:gd name="connsiteX1" fmla="*/ 2062544 w 2084578"/>
              <a:gd name="connsiteY1" fmla="*/ 0 h 3888188"/>
              <a:gd name="connsiteX2" fmla="*/ 2084578 w 2084578"/>
              <a:gd name="connsiteY2" fmla="*/ 3778019 h 3888188"/>
              <a:gd name="connsiteX3" fmla="*/ 0 w 2084578"/>
              <a:gd name="connsiteY3" fmla="*/ 3888188 h 3888188"/>
              <a:gd name="connsiteX4" fmla="*/ 66100 w 2084578"/>
              <a:gd name="connsiteY4" fmla="*/ 330504 h 3888188"/>
              <a:gd name="connsiteX0" fmla="*/ 11016 w 2029494"/>
              <a:gd name="connsiteY0" fmla="*/ 330504 h 3866154"/>
              <a:gd name="connsiteX1" fmla="*/ 2007460 w 2029494"/>
              <a:gd name="connsiteY1" fmla="*/ 0 h 3866154"/>
              <a:gd name="connsiteX2" fmla="*/ 2029494 w 2029494"/>
              <a:gd name="connsiteY2" fmla="*/ 3778019 h 3866154"/>
              <a:gd name="connsiteX3" fmla="*/ 0 w 2029494"/>
              <a:gd name="connsiteY3" fmla="*/ 3866154 h 3866154"/>
              <a:gd name="connsiteX4" fmla="*/ 11016 w 2029494"/>
              <a:gd name="connsiteY4" fmla="*/ 330504 h 386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494" h="3866154">
                <a:moveTo>
                  <a:pt x="11016" y="330504"/>
                </a:moveTo>
                <a:lnTo>
                  <a:pt x="2007460" y="0"/>
                </a:lnTo>
                <a:lnTo>
                  <a:pt x="2029494" y="3778019"/>
                </a:lnTo>
                <a:lnTo>
                  <a:pt x="0" y="3866154"/>
                </a:lnTo>
                <a:lnTo>
                  <a:pt x="11016" y="330504"/>
                </a:lnTo>
                <a:close/>
              </a:path>
            </a:pathLst>
          </a:custGeom>
        </p:spPr>
        <p:txBody>
          <a:bodyPr>
            <a:normAutofit/>
          </a:bodyPr>
          <a:lstStyle>
            <a:lvl1pPr>
              <a:defRPr sz="2800">
                <a:solidFill>
                  <a:schemeClr val="bg1"/>
                </a:solidFill>
              </a:defRPr>
            </a:lvl1pPr>
          </a:lstStyle>
          <a:p>
            <a:endParaRPr lang="id-ID" dirty="0"/>
          </a:p>
        </p:txBody>
      </p:sp>
      <p:sp>
        <p:nvSpPr>
          <p:cNvPr id="3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TextBox 3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50000"/>
                  </a:srgbClr>
                </a:solidFill>
              </a:rPr>
              <a:pPr algn="ctr"/>
              <a:t>‹#›</a:t>
            </a:fld>
            <a:endParaRPr lang="id-ID" dirty="0">
              <a:solidFill>
                <a:srgbClr val="335B74">
                  <a:lumMod val="50000"/>
                </a:srgbClr>
              </a:solidFill>
            </a:endParaRPr>
          </a:p>
        </p:txBody>
      </p:sp>
    </p:spTree>
    <p:extLst>
      <p:ext uri="{BB962C8B-B14F-4D97-AF65-F5344CB8AC3E}">
        <p14:creationId xmlns:p14="http://schemas.microsoft.com/office/powerpoint/2010/main" xmlns="" val="40460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500"/>
                            </p:stCondLst>
                            <p:childTnLst>
                              <p:par>
                                <p:cTn id="53" presetID="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6" grpId="0" animBg="1"/>
      <p:bldP spid="37"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6" name="Rectangle 35"/>
          <p:cNvSpPr/>
          <p:nvPr userDrawn="1"/>
        </p:nvSpPr>
        <p:spPr>
          <a:xfrm>
            <a:off x="0" y="0"/>
            <a:ext cx="9144000" cy="4902658"/>
          </a:xfrm>
          <a:prstGeom prst="rect">
            <a:avLst/>
          </a:prstGeom>
          <a:pattFill prst="pct5">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38"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TextBox 43"/>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
        <p:nvSpPr>
          <p:cNvPr id="3" name="Picture Placeholder 2"/>
          <p:cNvSpPr>
            <a:spLocks noGrp="1"/>
          </p:cNvSpPr>
          <p:nvPr>
            <p:ph type="pic" sz="quarter" idx="10"/>
          </p:nvPr>
        </p:nvSpPr>
        <p:spPr>
          <a:xfrm>
            <a:off x="6627070" y="920750"/>
            <a:ext cx="1112675" cy="2212975"/>
          </a:xfrm>
        </p:spPr>
        <p:txBody>
          <a:bodyPr>
            <a:normAutofit/>
          </a:bodyPr>
          <a:lstStyle>
            <a:lvl1pPr>
              <a:defRPr sz="1800">
                <a:solidFill>
                  <a:schemeClr val="bg1"/>
                </a:solidFill>
              </a:defRPr>
            </a:lvl1pPr>
          </a:lstStyle>
          <a:p>
            <a:endParaRPr lang="id-ID"/>
          </a:p>
        </p:txBody>
      </p:sp>
    </p:spTree>
    <p:extLst>
      <p:ext uri="{BB962C8B-B14F-4D97-AF65-F5344CB8AC3E}">
        <p14:creationId xmlns:p14="http://schemas.microsoft.com/office/powerpoint/2010/main" xmlns="" val="295694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8" grpId="0" animBg="1"/>
      <p:bldP spid="44"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33" name="Rectangle 32"/>
          <p:cNvSpPr/>
          <p:nvPr userDrawn="1"/>
        </p:nvSpPr>
        <p:spPr>
          <a:xfrm>
            <a:off x="-2" y="-23360"/>
            <a:ext cx="9140486" cy="4118293"/>
          </a:xfrm>
          <a:prstGeom prst="rect">
            <a:avLst/>
          </a:prstGeom>
          <a:pattFill prst="pct90">
            <a:fgClr>
              <a:schemeClr val="bg2">
                <a:lumMod val="2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8"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TextBox 43"/>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
        <p:nvSpPr>
          <p:cNvPr id="4" name="Picture Placeholder 3"/>
          <p:cNvSpPr>
            <a:spLocks noGrp="1"/>
          </p:cNvSpPr>
          <p:nvPr>
            <p:ph type="pic" sz="quarter" idx="10"/>
          </p:nvPr>
        </p:nvSpPr>
        <p:spPr>
          <a:xfrm>
            <a:off x="4876743" y="662473"/>
            <a:ext cx="2051237"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xmlns="" val="19466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8" grpId="0" animBg="1"/>
      <p:bldP spid="44"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dirty="0">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 name="Picture Placeholder 2"/>
          <p:cNvSpPr>
            <a:spLocks noGrp="1"/>
          </p:cNvSpPr>
          <p:nvPr>
            <p:ph type="pic" sz="quarter" idx="10"/>
          </p:nvPr>
        </p:nvSpPr>
        <p:spPr>
          <a:xfrm>
            <a:off x="3153188" y="2603689"/>
            <a:ext cx="3026466" cy="2326120"/>
          </a:xfrm>
          <a:custGeom>
            <a:avLst/>
            <a:gdLst>
              <a:gd name="connsiteX0" fmla="*/ 0 w 1643062"/>
              <a:gd name="connsiteY0" fmla="*/ 0 h 1641475"/>
              <a:gd name="connsiteX1" fmla="*/ 1643062 w 1643062"/>
              <a:gd name="connsiteY1" fmla="*/ 0 h 1641475"/>
              <a:gd name="connsiteX2" fmla="*/ 1643062 w 1643062"/>
              <a:gd name="connsiteY2" fmla="*/ 1641475 h 1641475"/>
              <a:gd name="connsiteX3" fmla="*/ 0 w 1643062"/>
              <a:gd name="connsiteY3" fmla="*/ 1641475 h 1641475"/>
              <a:gd name="connsiteX4" fmla="*/ 0 w 1643062"/>
              <a:gd name="connsiteY4" fmla="*/ 0 h 1641475"/>
              <a:gd name="connsiteX0" fmla="*/ 0 w 3073678"/>
              <a:gd name="connsiteY0" fmla="*/ 0 h 1641475"/>
              <a:gd name="connsiteX1" fmla="*/ 3073678 w 3073678"/>
              <a:gd name="connsiteY1" fmla="*/ 799470 h 1641475"/>
              <a:gd name="connsiteX2" fmla="*/ 1643062 w 3073678"/>
              <a:gd name="connsiteY2" fmla="*/ 1641475 h 1641475"/>
              <a:gd name="connsiteX3" fmla="*/ 0 w 3073678"/>
              <a:gd name="connsiteY3" fmla="*/ 1641475 h 1641475"/>
              <a:gd name="connsiteX4" fmla="*/ 0 w 3073678"/>
              <a:gd name="connsiteY4" fmla="*/ 0 h 1641475"/>
              <a:gd name="connsiteX0" fmla="*/ 1592747 w 3073678"/>
              <a:gd name="connsiteY0" fmla="*/ 0 h 1687194"/>
              <a:gd name="connsiteX1" fmla="*/ 3073678 w 3073678"/>
              <a:gd name="connsiteY1" fmla="*/ 845189 h 1687194"/>
              <a:gd name="connsiteX2" fmla="*/ 1643062 w 3073678"/>
              <a:gd name="connsiteY2" fmla="*/ 1687194 h 1687194"/>
              <a:gd name="connsiteX3" fmla="*/ 0 w 3073678"/>
              <a:gd name="connsiteY3" fmla="*/ 1687194 h 1687194"/>
              <a:gd name="connsiteX4" fmla="*/ 1592747 w 3073678"/>
              <a:gd name="connsiteY4" fmla="*/ 0 h 1687194"/>
              <a:gd name="connsiteX0" fmla="*/ 2584174 w 4065105"/>
              <a:gd name="connsiteY0" fmla="*/ 0 h 1687194"/>
              <a:gd name="connsiteX1" fmla="*/ 4065105 w 4065105"/>
              <a:gd name="connsiteY1" fmla="*/ 845189 h 1687194"/>
              <a:gd name="connsiteX2" fmla="*/ 2634489 w 4065105"/>
              <a:gd name="connsiteY2" fmla="*/ 1687194 h 1687194"/>
              <a:gd name="connsiteX3" fmla="*/ 0 w 4065105"/>
              <a:gd name="connsiteY3" fmla="*/ 1491233 h 1687194"/>
              <a:gd name="connsiteX4" fmla="*/ 2584174 w 4065105"/>
              <a:gd name="connsiteY4" fmla="*/ 0 h 1687194"/>
              <a:gd name="connsiteX0" fmla="*/ 2584174 w 4065105"/>
              <a:gd name="connsiteY0" fmla="*/ 0 h 2326120"/>
              <a:gd name="connsiteX1" fmla="*/ 4065105 w 4065105"/>
              <a:gd name="connsiteY1" fmla="*/ 845189 h 2326120"/>
              <a:gd name="connsiteX2" fmla="*/ 1431236 w 4065105"/>
              <a:gd name="connsiteY2" fmla="*/ 2326120 h 2326120"/>
              <a:gd name="connsiteX3" fmla="*/ 0 w 4065105"/>
              <a:gd name="connsiteY3" fmla="*/ 1491233 h 2326120"/>
              <a:gd name="connsiteX4" fmla="*/ 2584174 w 4065105"/>
              <a:gd name="connsiteY4" fmla="*/ 0 h 2326120"/>
              <a:gd name="connsiteX0" fmla="*/ 2584174 w 4035288"/>
              <a:gd name="connsiteY0" fmla="*/ 0 h 2326120"/>
              <a:gd name="connsiteX1" fmla="*/ 4035288 w 4035288"/>
              <a:gd name="connsiteY1" fmla="*/ 855128 h 2326120"/>
              <a:gd name="connsiteX2" fmla="*/ 1431236 w 4035288"/>
              <a:gd name="connsiteY2" fmla="*/ 2326120 h 2326120"/>
              <a:gd name="connsiteX3" fmla="*/ 0 w 4035288"/>
              <a:gd name="connsiteY3" fmla="*/ 1491233 h 2326120"/>
              <a:gd name="connsiteX4" fmla="*/ 2584174 w 4035288"/>
              <a:gd name="connsiteY4" fmla="*/ 0 h 232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288" h="2326120">
                <a:moveTo>
                  <a:pt x="2584174" y="0"/>
                </a:moveTo>
                <a:lnTo>
                  <a:pt x="4035288" y="855128"/>
                </a:lnTo>
                <a:lnTo>
                  <a:pt x="1431236" y="2326120"/>
                </a:lnTo>
                <a:lnTo>
                  <a:pt x="0" y="1491233"/>
                </a:lnTo>
                <a:lnTo>
                  <a:pt x="2584174" y="0"/>
                </a:lnTo>
                <a:close/>
              </a:path>
            </a:pathLst>
          </a:custGeom>
        </p:spPr>
        <p:txBody>
          <a:bodyPr>
            <a:normAutofit/>
          </a:bodyPr>
          <a:lstStyle>
            <a:lvl1pPr>
              <a:defRPr sz="1600"/>
            </a:lvl1pPr>
          </a:lstStyle>
          <a:p>
            <a:endParaRPr lang="id-ID" dirty="0"/>
          </a:p>
        </p:txBody>
      </p:sp>
    </p:spTree>
    <p:extLst>
      <p:ext uri="{BB962C8B-B14F-4D97-AF65-F5344CB8AC3E}">
        <p14:creationId xmlns:p14="http://schemas.microsoft.com/office/powerpoint/2010/main" xmlns="" val="311432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9C0879-AC41-41F9-94FD-DFE39C7228D8}" type="datetimeFigureOut">
              <a:rPr lang="en-US" smtClean="0"/>
              <a:pPr/>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24797415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40432"/>
            <a:ext cx="9144000" cy="3098964"/>
          </a:xfrm>
        </p:spPr>
        <p:txBody>
          <a:body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4" name="TextBox 33"/>
          <p:cNvSpPr txBox="1"/>
          <p:nvPr userDrawn="1"/>
        </p:nvSpPr>
        <p:spPr>
          <a:xfrm>
            <a:off x="717664"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102064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4"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9_Title Slide">
    <p:bg>
      <p:bgPr>
        <a:solidFill>
          <a:schemeClr val="bg1"/>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8136731" y="0"/>
            <a:ext cx="372507" cy="533400"/>
          </a:xfrm>
          <a:custGeom>
            <a:avLst/>
            <a:gdLst>
              <a:gd name="T0" fmla="*/ 0 w 346"/>
              <a:gd name="T1" fmla="*/ 0 h 372"/>
              <a:gd name="T2" fmla="*/ 0 w 346"/>
              <a:gd name="T3" fmla="*/ 269 h 372"/>
              <a:gd name="T4" fmla="*/ 17 w 346"/>
              <a:gd name="T5" fmla="*/ 298 h 372"/>
              <a:gd name="T6" fmla="*/ 155 w 346"/>
              <a:gd name="T7" fmla="*/ 367 h 372"/>
              <a:gd name="T8" fmla="*/ 191 w 346"/>
              <a:gd name="T9" fmla="*/ 367 h 372"/>
              <a:gd name="T10" fmla="*/ 328 w 346"/>
              <a:gd name="T11" fmla="*/ 298 h 372"/>
              <a:gd name="T12" fmla="*/ 346 w 346"/>
              <a:gd name="T13" fmla="*/ 269 h 372"/>
              <a:gd name="T14" fmla="*/ 346 w 346"/>
              <a:gd name="T15" fmla="*/ 0 h 372"/>
              <a:gd name="T16" fmla="*/ 0 w 346"/>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72">
                <a:moveTo>
                  <a:pt x="0" y="0"/>
                </a:moveTo>
                <a:cubicBezTo>
                  <a:pt x="0" y="269"/>
                  <a:pt x="0" y="269"/>
                  <a:pt x="0" y="269"/>
                </a:cubicBezTo>
                <a:cubicBezTo>
                  <a:pt x="0" y="280"/>
                  <a:pt x="8" y="293"/>
                  <a:pt x="17" y="298"/>
                </a:cubicBezTo>
                <a:cubicBezTo>
                  <a:pt x="155" y="367"/>
                  <a:pt x="155" y="367"/>
                  <a:pt x="155" y="367"/>
                </a:cubicBezTo>
                <a:cubicBezTo>
                  <a:pt x="165" y="372"/>
                  <a:pt x="181" y="372"/>
                  <a:pt x="191" y="367"/>
                </a:cubicBezTo>
                <a:cubicBezTo>
                  <a:pt x="328" y="298"/>
                  <a:pt x="328" y="298"/>
                  <a:pt x="328" y="298"/>
                </a:cubicBezTo>
                <a:cubicBezTo>
                  <a:pt x="338" y="293"/>
                  <a:pt x="346" y="280"/>
                  <a:pt x="346" y="269"/>
                </a:cubicBezTo>
                <a:cubicBezTo>
                  <a:pt x="346" y="0"/>
                  <a:pt x="346" y="0"/>
                  <a:pt x="346" y="0"/>
                </a:cubicBez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TextBox 21"/>
          <p:cNvSpPr txBox="1"/>
          <p:nvPr userDrawn="1"/>
        </p:nvSpPr>
        <p:spPr>
          <a:xfrm>
            <a:off x="8123251" y="93761"/>
            <a:ext cx="399468" cy="307777"/>
          </a:xfrm>
          <a:prstGeom prst="rect">
            <a:avLst/>
          </a:prstGeom>
          <a:noFill/>
        </p:spPr>
        <p:txBody>
          <a:bodyPr wrap="none" rtlCol="0">
            <a:spAutoFit/>
          </a:bodyPr>
          <a:lstStyle/>
          <a:p>
            <a:pPr algn="ctr"/>
            <a:fld id="{260E2A6B-A809-4840-BF14-8648BC0BDF87}" type="slidenum">
              <a:rPr lang="id-ID" sz="1400" b="1" smtClean="0">
                <a:solidFill>
                  <a:prstClr val="white"/>
                </a:solidFill>
                <a:cs typeface="Calibri" panose="020F0502020204030204" pitchFamily="34" charset="0"/>
              </a:rPr>
              <a:pPr algn="ctr"/>
              <a:t>‹#›</a:t>
            </a:fld>
            <a:endParaRPr lang="id-ID" sz="1400" dirty="0">
              <a:solidFill>
                <a:prstClr val="white"/>
              </a:solidFill>
              <a:cs typeface="Calibri" panose="020F0502020204030204" pitchFamily="34" charset="0"/>
            </a:endParaRPr>
          </a:p>
        </p:txBody>
      </p:sp>
      <p:sp>
        <p:nvSpPr>
          <p:cNvPr id="7" name="Picture Placeholder 3"/>
          <p:cNvSpPr>
            <a:spLocks noGrp="1"/>
          </p:cNvSpPr>
          <p:nvPr>
            <p:ph type="pic" sz="quarter" idx="10"/>
          </p:nvPr>
        </p:nvSpPr>
        <p:spPr>
          <a:xfrm>
            <a:off x="784100" y="2283008"/>
            <a:ext cx="3727308" cy="3753338"/>
          </a:xfrm>
        </p:spPr>
        <p:txBody>
          <a:bodyPr>
            <a:normAutofit/>
          </a:bodyPr>
          <a:lstStyle>
            <a:lvl1pPr>
              <a:defRPr sz="1800">
                <a:solidFill>
                  <a:schemeClr val="accent1"/>
                </a:solidFill>
              </a:defRPr>
            </a:lvl1pPr>
          </a:lstStyle>
          <a:p>
            <a:endParaRPr lang="id-ID"/>
          </a:p>
        </p:txBody>
      </p:sp>
      <p:sp>
        <p:nvSpPr>
          <p:cNvPr id="8" name="Picture Placeholder 3"/>
          <p:cNvSpPr>
            <a:spLocks noGrp="1"/>
          </p:cNvSpPr>
          <p:nvPr>
            <p:ph type="pic" sz="quarter" idx="11"/>
          </p:nvPr>
        </p:nvSpPr>
        <p:spPr>
          <a:xfrm>
            <a:off x="4887572" y="2283008"/>
            <a:ext cx="3727308" cy="3753338"/>
          </a:xfrm>
        </p:spPr>
        <p:txBody>
          <a:bodyPr>
            <a:normAutofit/>
          </a:bodyPr>
          <a:lstStyle>
            <a:lvl1pPr>
              <a:defRPr sz="1800">
                <a:solidFill>
                  <a:schemeClr val="accent1"/>
                </a:solidFill>
              </a:defRPr>
            </a:lvl1pPr>
          </a:lstStyle>
          <a:p>
            <a:endParaRPr lang="id-ID"/>
          </a:p>
        </p:txBody>
      </p:sp>
    </p:spTree>
    <p:extLst>
      <p:ext uri="{BB962C8B-B14F-4D97-AF65-F5344CB8AC3E}">
        <p14:creationId xmlns:p14="http://schemas.microsoft.com/office/powerpoint/2010/main" xmlns="" val="342090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cSld name="4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endParaRPr lang="en-US" dirty="0">
              <a:solidFill>
                <a:prstClr val="black">
                  <a:lumMod val="85000"/>
                  <a:lumOff val="15000"/>
                </a:prstClr>
              </a:solidFill>
            </a:endParaRP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solidFill>
                <a:prstClr val="black">
                  <a:lumMod val="85000"/>
                  <a:lumOff val="15000"/>
                </a:prstClr>
              </a:solidFill>
            </a:endParaRPr>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solidFill>
                  <a:prstClr val="black">
                    <a:lumMod val="85000"/>
                    <a:lumOff val="15000"/>
                  </a:prstClr>
                </a:solidFill>
              </a:rPr>
              <a:pPr/>
              <a:t>‹#›</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39493751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09844242-04FD-428C-AB89-455A8994B792}" type="datetime1">
              <a:rPr lang="en-US"/>
              <a:pPr>
                <a:defRPr/>
              </a:pPr>
              <a:t>8/8/2022</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solidFill>
                <a:srgbClr val="EBDDC3"/>
              </a:solidFill>
            </a:endParaRPr>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046C416F-A265-436E-92D9-EF1AF0A563AD}" type="slidenum">
              <a:rPr lang="en-US">
                <a:solidFill>
                  <a:srgbClr val="EBDDC3"/>
                </a:solidFill>
              </a:rPr>
              <a:pPr>
                <a:defRPr/>
              </a:pPr>
              <a:t>‹#›</a:t>
            </a:fld>
            <a:endParaRPr lang="en-US">
              <a:solidFill>
                <a:srgbClr val="EBDDC3"/>
              </a:solidFill>
            </a:endParaRPr>
          </a:p>
        </p:txBody>
      </p:sp>
    </p:spTree>
    <p:extLst>
      <p:ext uri="{BB962C8B-B14F-4D97-AF65-F5344CB8AC3E}">
        <p14:creationId xmlns:p14="http://schemas.microsoft.com/office/powerpoint/2010/main" xmlns="" val="272072866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7C2E8718-045C-4528-93B6-7391129E54E9}" type="datetime1">
              <a:rPr lang="en-US">
                <a:solidFill>
                  <a:srgbClr val="775F55"/>
                </a:solidFill>
              </a:rPr>
              <a:pPr>
                <a:defRPr/>
              </a:pPr>
              <a:t>8/8/2022</a:t>
            </a:fld>
            <a:endParaRPr lang="en-US">
              <a:solidFill>
                <a:srgbClr val="775F55"/>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6" name="Slide Number Placeholder 22"/>
          <p:cNvSpPr>
            <a:spLocks noGrp="1"/>
          </p:cNvSpPr>
          <p:nvPr>
            <p:ph type="sldNum" sz="quarter" idx="12"/>
          </p:nvPr>
        </p:nvSpPr>
        <p:spPr/>
        <p:txBody>
          <a:bodyPr/>
          <a:lstStyle>
            <a:lvl1pPr>
              <a:defRPr/>
            </a:lvl1pPr>
          </a:lstStyle>
          <a:p>
            <a:pPr>
              <a:defRPr/>
            </a:pPr>
            <a:fld id="{360E02CA-B13B-479E-B3F6-4EE61CF62ABC}" type="slidenum">
              <a:rPr lang="en-US"/>
              <a:pPr>
                <a:defRPr/>
              </a:pPr>
              <a:t>‹#›</a:t>
            </a:fld>
            <a:endParaRPr lang="en-US"/>
          </a:p>
        </p:txBody>
      </p:sp>
    </p:spTree>
    <p:extLst>
      <p:ext uri="{BB962C8B-B14F-4D97-AF65-F5344CB8AC3E}">
        <p14:creationId xmlns:p14="http://schemas.microsoft.com/office/powerpoint/2010/main" xmlns="" val="29979900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fld id="{6D48865E-004A-411D-A1BD-DC765F9939CA}" type="datetime1">
              <a:rPr lang="en-US">
                <a:solidFill>
                  <a:srgbClr val="775F55"/>
                </a:solidFill>
              </a:rPr>
              <a:pPr>
                <a:defRPr/>
              </a:pPr>
              <a:t>8/8/2022</a:t>
            </a:fld>
            <a:endParaRPr lang="en-US">
              <a:solidFill>
                <a:srgbClr val="775F55"/>
              </a:solidFill>
            </a:endParaRP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FB2D7207-EEA5-4604-ABB5-4934F0040F91}"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solidFill>
                <a:srgbClr val="775F55"/>
              </a:solidFill>
            </a:endParaRPr>
          </a:p>
        </p:txBody>
      </p:sp>
    </p:spTree>
    <p:extLst>
      <p:ext uri="{BB962C8B-B14F-4D97-AF65-F5344CB8AC3E}">
        <p14:creationId xmlns:p14="http://schemas.microsoft.com/office/powerpoint/2010/main" xmlns="" val="283730814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pPr>
              <a:defRPr/>
            </a:pPr>
            <a:fld id="{193BA6D1-576F-4AD0-93E8-D888BDA79A56}" type="datetime1">
              <a:rPr lang="en-US">
                <a:solidFill>
                  <a:srgbClr val="775F55"/>
                </a:solidFill>
              </a:rPr>
              <a:pPr>
                <a:defRPr/>
              </a:pPr>
              <a:t>8/8/2022</a:t>
            </a:fld>
            <a:endParaRPr lang="en-US">
              <a:solidFill>
                <a:srgbClr val="775F55"/>
              </a:solidFill>
            </a:endParaRPr>
          </a:p>
        </p:txBody>
      </p:sp>
      <p:sp>
        <p:nvSpPr>
          <p:cNvPr id="6" name="Slide Number Placeholder 9"/>
          <p:cNvSpPr>
            <a:spLocks noGrp="1"/>
          </p:cNvSpPr>
          <p:nvPr>
            <p:ph type="sldNum" sz="quarter" idx="11"/>
          </p:nvPr>
        </p:nvSpPr>
        <p:spPr/>
        <p:txBody>
          <a:bodyPr rtlCol="0"/>
          <a:lstStyle>
            <a:lvl1pPr>
              <a:defRPr/>
            </a:lvl1pPr>
          </a:lstStyle>
          <a:p>
            <a:pPr>
              <a:defRPr/>
            </a:pPr>
            <a:fld id="{50F32224-E4CF-41F6-BAEC-03C1F2ED690D}"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solidFill>
                <a:srgbClr val="775F55"/>
              </a:solidFill>
            </a:endParaRPr>
          </a:p>
        </p:txBody>
      </p:sp>
    </p:spTree>
    <p:extLst>
      <p:ext uri="{BB962C8B-B14F-4D97-AF65-F5344CB8AC3E}">
        <p14:creationId xmlns:p14="http://schemas.microsoft.com/office/powerpoint/2010/main" xmlns="" val="40470547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BF6006C7-F76D-4996-8A40-4A365D14BBEA}" type="datetime1">
              <a:rPr lang="en-US">
                <a:solidFill>
                  <a:srgbClr val="775F55"/>
                </a:solidFill>
              </a:rPr>
              <a:pPr>
                <a:defRPr/>
              </a:pPr>
              <a:t>8/8/2022</a:t>
            </a:fld>
            <a:endParaRPr lang="en-US">
              <a:solidFill>
                <a:srgbClr val="775F55"/>
              </a:solidFill>
            </a:endParaRPr>
          </a:p>
        </p:txBody>
      </p:sp>
      <p:sp>
        <p:nvSpPr>
          <p:cNvPr id="8" name="Slide Number Placeholder 11"/>
          <p:cNvSpPr>
            <a:spLocks noGrp="1"/>
          </p:cNvSpPr>
          <p:nvPr>
            <p:ph type="sldNum" sz="quarter" idx="11"/>
          </p:nvPr>
        </p:nvSpPr>
        <p:spPr/>
        <p:txBody>
          <a:bodyPr rtlCol="0"/>
          <a:lstStyle>
            <a:lvl1pPr>
              <a:defRPr/>
            </a:lvl1pPr>
          </a:lstStyle>
          <a:p>
            <a:pPr>
              <a:defRPr/>
            </a:pPr>
            <a:fld id="{C819ED5C-6164-40FF-8AA7-CB16F6CB9B46}"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solidFill>
                <a:srgbClr val="775F55"/>
              </a:solidFill>
            </a:endParaRPr>
          </a:p>
        </p:txBody>
      </p:sp>
    </p:spTree>
    <p:extLst>
      <p:ext uri="{BB962C8B-B14F-4D97-AF65-F5344CB8AC3E}">
        <p14:creationId xmlns:p14="http://schemas.microsoft.com/office/powerpoint/2010/main" xmlns="" val="5543904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1F1252D5-9DB0-4EA7-8E7E-4E98607FBDBB}" type="datetime1">
              <a:rPr lang="en-US">
                <a:solidFill>
                  <a:srgbClr val="775F55"/>
                </a:solidFill>
              </a:rPr>
              <a:pPr>
                <a:defRPr/>
              </a:pPr>
              <a:t>8/8/2022</a:t>
            </a:fld>
            <a:endParaRPr lang="en-US">
              <a:solidFill>
                <a:srgbClr val="775F55"/>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5" name="Slide Number Placeholder 22"/>
          <p:cNvSpPr>
            <a:spLocks noGrp="1"/>
          </p:cNvSpPr>
          <p:nvPr>
            <p:ph type="sldNum" sz="quarter" idx="12"/>
          </p:nvPr>
        </p:nvSpPr>
        <p:spPr/>
        <p:txBody>
          <a:bodyPr/>
          <a:lstStyle>
            <a:lvl1pPr>
              <a:defRPr/>
            </a:lvl1pPr>
          </a:lstStyle>
          <a:p>
            <a:pPr>
              <a:defRPr/>
            </a:pPr>
            <a:fld id="{71CD47B0-A7E3-4CAF-9703-8D894EA7CE1D}" type="slidenum">
              <a:rPr lang="en-US"/>
              <a:pPr>
                <a:defRPr/>
              </a:pPr>
              <a:t>‹#›</a:t>
            </a:fld>
            <a:endParaRPr lang="en-US"/>
          </a:p>
        </p:txBody>
      </p:sp>
    </p:spTree>
    <p:extLst>
      <p:ext uri="{BB962C8B-B14F-4D97-AF65-F5344CB8AC3E}">
        <p14:creationId xmlns:p14="http://schemas.microsoft.com/office/powerpoint/2010/main" xmlns="" val="42265692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778C32D-039C-4422-B010-BDECF2BA67F8}" type="datetime1">
              <a:rPr lang="en-US">
                <a:solidFill>
                  <a:srgbClr val="775F55"/>
                </a:solidFill>
              </a:rPr>
              <a:pPr>
                <a:defRPr/>
              </a:pPr>
              <a:t>8/8/2022</a:t>
            </a:fld>
            <a:endParaRPr lang="en-US">
              <a:solidFill>
                <a:srgbClr val="775F55"/>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B5A7F609-11F2-4E71-88A3-4F77596C345A}" type="slidenum">
              <a:rPr lang="en-US">
                <a:solidFill>
                  <a:srgbClr val="775F55"/>
                </a:solidFill>
              </a:rPr>
              <a:pPr>
                <a:defRPr/>
              </a:pPr>
              <a:t>‹#›</a:t>
            </a:fld>
            <a:endParaRPr lang="en-US">
              <a:solidFill>
                <a:srgbClr val="775F55"/>
              </a:solidFill>
            </a:endParaRPr>
          </a:p>
        </p:txBody>
      </p:sp>
    </p:spTree>
    <p:extLst>
      <p:ext uri="{BB962C8B-B14F-4D97-AF65-F5344CB8AC3E}">
        <p14:creationId xmlns:p14="http://schemas.microsoft.com/office/powerpoint/2010/main" xmlns="" val="50473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C0879-AC41-41F9-94FD-DFE39C7228D8}" type="datetimeFigureOut">
              <a:rPr lang="en-US" smtClean="0"/>
              <a:pPr/>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19046498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68129E87-D4D6-410D-BEAA-598AD501CBBE}" type="datetime1">
              <a:rPr lang="en-US">
                <a:solidFill>
                  <a:srgbClr val="775F55"/>
                </a:solidFill>
              </a:rPr>
              <a:pPr>
                <a:defRPr/>
              </a:pPr>
              <a:t>8/8/2022</a:t>
            </a:fld>
            <a:endParaRPr lang="en-US">
              <a:solidFill>
                <a:srgbClr val="775F55"/>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7" name="Slide Number Placeholder 22"/>
          <p:cNvSpPr>
            <a:spLocks noGrp="1"/>
          </p:cNvSpPr>
          <p:nvPr>
            <p:ph type="sldNum" sz="quarter" idx="12"/>
          </p:nvPr>
        </p:nvSpPr>
        <p:spPr/>
        <p:txBody>
          <a:bodyPr/>
          <a:lstStyle>
            <a:lvl1pPr>
              <a:defRPr/>
            </a:lvl1pPr>
          </a:lstStyle>
          <a:p>
            <a:pPr>
              <a:defRPr/>
            </a:pPr>
            <a:fld id="{9ACE2B83-41A4-4203-9AA6-D7D39811E5B0}" type="slidenum">
              <a:rPr lang="en-US"/>
              <a:pPr>
                <a:defRPr/>
              </a:pPr>
              <a:t>‹#›</a:t>
            </a:fld>
            <a:endParaRPr lang="en-US"/>
          </a:p>
        </p:txBody>
      </p:sp>
    </p:spTree>
    <p:extLst>
      <p:ext uri="{BB962C8B-B14F-4D97-AF65-F5344CB8AC3E}">
        <p14:creationId xmlns:p14="http://schemas.microsoft.com/office/powerpoint/2010/main" xmlns="" val="11370674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EA559A9-A29F-4BB5-B49B-8AA67F33C7CB}" type="datetime1">
              <a:rPr lang="en-US">
                <a:solidFill>
                  <a:srgbClr val="775F55"/>
                </a:solidFill>
              </a:rPr>
              <a:pPr>
                <a:defRPr/>
              </a:pPr>
              <a:t>8/8/2022</a:t>
            </a:fld>
            <a:endParaRPr lang="en-US">
              <a:solidFill>
                <a:srgbClr val="775F55"/>
              </a:solidFill>
            </a:endParaRPr>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F4A69285-A4F6-4A24-8F62-CE8F050885FE}"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solidFill>
                <a:srgbClr val="775F55"/>
              </a:solidFill>
            </a:endParaRPr>
          </a:p>
        </p:txBody>
      </p:sp>
    </p:spTree>
    <p:extLst>
      <p:ext uri="{BB962C8B-B14F-4D97-AF65-F5344CB8AC3E}">
        <p14:creationId xmlns:p14="http://schemas.microsoft.com/office/powerpoint/2010/main" xmlns="" val="206082880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DFB42F4-F63C-4A59-9407-B22CDB55B255}" type="datetime1">
              <a:rPr lang="en-US">
                <a:solidFill>
                  <a:srgbClr val="775F55"/>
                </a:solidFill>
              </a:rPr>
              <a:pPr>
                <a:defRPr/>
              </a:pPr>
              <a:t>8/8/2022</a:t>
            </a:fld>
            <a:endParaRPr lang="en-US">
              <a:solidFill>
                <a:srgbClr val="775F55"/>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6" name="Slide Number Placeholder 22"/>
          <p:cNvSpPr>
            <a:spLocks noGrp="1"/>
          </p:cNvSpPr>
          <p:nvPr>
            <p:ph type="sldNum" sz="quarter" idx="12"/>
          </p:nvPr>
        </p:nvSpPr>
        <p:spPr/>
        <p:txBody>
          <a:bodyPr/>
          <a:lstStyle>
            <a:lvl1pPr>
              <a:defRPr/>
            </a:lvl1pPr>
          </a:lstStyle>
          <a:p>
            <a:pPr>
              <a:defRPr/>
            </a:pPr>
            <a:fld id="{41D26FC3-3423-45D6-B430-BECD4E773364}" type="slidenum">
              <a:rPr lang="en-US"/>
              <a:pPr>
                <a:defRPr/>
              </a:pPr>
              <a:t>‹#›</a:t>
            </a:fld>
            <a:endParaRPr lang="en-US"/>
          </a:p>
        </p:txBody>
      </p:sp>
    </p:spTree>
    <p:extLst>
      <p:ext uri="{BB962C8B-B14F-4D97-AF65-F5344CB8AC3E}">
        <p14:creationId xmlns:p14="http://schemas.microsoft.com/office/powerpoint/2010/main" xmlns="" val="3661859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31E7653F-3C8E-44B9-9E36-1843F47210EA}" type="datetime1">
              <a:rPr lang="en-US">
                <a:solidFill>
                  <a:srgbClr val="775F55"/>
                </a:solidFill>
              </a:rPr>
              <a:pPr>
                <a:defRPr/>
              </a:pPr>
              <a:t>8/8/2022</a:t>
            </a:fld>
            <a:endParaRPr lang="en-US">
              <a:solidFill>
                <a:srgbClr val="775F55"/>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solidFill>
                <a:srgbClr val="775F55"/>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517F27C9-9FCC-4FC8-8C3C-26B91AB4F80A}" type="slidenum">
              <a:rPr lang="en-US"/>
              <a:pPr>
                <a:defRPr/>
              </a:pPr>
              <a:t>‹#›</a:t>
            </a:fld>
            <a:endParaRPr lang="en-US"/>
          </a:p>
        </p:txBody>
      </p:sp>
    </p:spTree>
    <p:extLst>
      <p:ext uri="{BB962C8B-B14F-4D97-AF65-F5344CB8AC3E}">
        <p14:creationId xmlns:p14="http://schemas.microsoft.com/office/powerpoint/2010/main" xmlns="" val="4008757359"/>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3510077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Tree>
    <p:extLst>
      <p:ext uri="{BB962C8B-B14F-4D97-AF65-F5344CB8AC3E}">
        <p14:creationId xmlns:p14="http://schemas.microsoft.com/office/powerpoint/2010/main" xmlns="" val="38654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222195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0" y="-1"/>
            <a:ext cx="9144000" cy="415212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50000"/>
                  </a:srgbClr>
                </a:solidFill>
              </a:rPr>
              <a:pPr algn="ctr"/>
              <a:t>‹#›</a:t>
            </a:fld>
            <a:endParaRPr lang="id-ID" dirty="0">
              <a:solidFill>
                <a:srgbClr val="335B74">
                  <a:lumMod val="50000"/>
                </a:srgbClr>
              </a:solidFill>
            </a:endParaRPr>
          </a:p>
        </p:txBody>
      </p:sp>
      <p:sp>
        <p:nvSpPr>
          <p:cNvPr id="4" name="Picture Placeholder 3"/>
          <p:cNvSpPr>
            <a:spLocks noGrp="1"/>
          </p:cNvSpPr>
          <p:nvPr>
            <p:ph type="pic" sz="quarter" idx="10"/>
          </p:nvPr>
        </p:nvSpPr>
        <p:spPr>
          <a:xfrm>
            <a:off x="3949303" y="921257"/>
            <a:ext cx="1245394" cy="1658937"/>
          </a:xfrm>
          <a:prstGeom prst="ellipse">
            <a:avLst/>
          </a:prstGeom>
        </p:spPr>
        <p:txBody>
          <a:bodyPr>
            <a:normAutofit/>
          </a:bodyPr>
          <a:lstStyle>
            <a:lvl1pPr>
              <a:defRPr sz="1600">
                <a:solidFill>
                  <a:schemeClr val="bg1"/>
                </a:solidFill>
              </a:defRPr>
            </a:lvl1pPr>
          </a:lstStyle>
          <a:p>
            <a:endParaRPr lang="id-ID" dirty="0"/>
          </a:p>
        </p:txBody>
      </p:sp>
    </p:spTree>
    <p:extLst>
      <p:ext uri="{BB962C8B-B14F-4D97-AF65-F5344CB8AC3E}">
        <p14:creationId xmlns:p14="http://schemas.microsoft.com/office/powerpoint/2010/main" xmlns="" val="9441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1000"/>
                            </p:stCondLst>
                            <p:childTnLst>
                              <p:par>
                                <p:cTn id="57" presetID="2" presetClass="entr" presetSubtype="1"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p:cNvSpPr/>
          <p:nvPr userDrawn="1"/>
        </p:nvSpPr>
        <p:spPr>
          <a:xfrm flipV="1">
            <a:off x="0" y="4152122"/>
            <a:ext cx="9144000" cy="270587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3" name="Picture Placeholder 3"/>
          <p:cNvSpPr>
            <a:spLocks noGrp="1"/>
          </p:cNvSpPr>
          <p:nvPr>
            <p:ph type="pic" sz="quarter" idx="10"/>
          </p:nvPr>
        </p:nvSpPr>
        <p:spPr>
          <a:xfrm>
            <a:off x="1087630" y="1783862"/>
            <a:ext cx="1273385" cy="1697847"/>
          </a:xfrm>
          <a:prstGeom prst="ellipse">
            <a:avLst/>
          </a:prstGeom>
        </p:spPr>
        <p:txBody>
          <a:bodyPr>
            <a:normAutofit/>
          </a:bodyPr>
          <a:lstStyle>
            <a:lvl1pPr>
              <a:defRPr sz="1600"/>
            </a:lvl1pPr>
          </a:lstStyle>
          <a:p>
            <a:endParaRPr lang="id-ID" dirty="0"/>
          </a:p>
        </p:txBody>
      </p:sp>
      <p:sp>
        <p:nvSpPr>
          <p:cNvPr id="34" name="Picture Placeholder 3"/>
          <p:cNvSpPr>
            <a:spLocks noGrp="1"/>
          </p:cNvSpPr>
          <p:nvPr>
            <p:ph type="pic" sz="quarter" idx="11"/>
          </p:nvPr>
        </p:nvSpPr>
        <p:spPr>
          <a:xfrm>
            <a:off x="2978898" y="1783862"/>
            <a:ext cx="1273385" cy="1697847"/>
          </a:xfrm>
          <a:prstGeom prst="ellipse">
            <a:avLst/>
          </a:prstGeom>
        </p:spPr>
        <p:txBody>
          <a:bodyPr>
            <a:normAutofit/>
          </a:bodyPr>
          <a:lstStyle>
            <a:lvl1pPr>
              <a:defRPr sz="1600"/>
            </a:lvl1pPr>
          </a:lstStyle>
          <a:p>
            <a:endParaRPr lang="id-ID" dirty="0"/>
          </a:p>
        </p:txBody>
      </p:sp>
      <p:sp>
        <p:nvSpPr>
          <p:cNvPr id="35" name="Picture Placeholder 3"/>
          <p:cNvSpPr>
            <a:spLocks noGrp="1"/>
          </p:cNvSpPr>
          <p:nvPr>
            <p:ph type="pic" sz="quarter" idx="12"/>
          </p:nvPr>
        </p:nvSpPr>
        <p:spPr>
          <a:xfrm>
            <a:off x="4881589" y="1783862"/>
            <a:ext cx="1273385" cy="1697847"/>
          </a:xfrm>
          <a:prstGeom prst="ellipse">
            <a:avLst/>
          </a:prstGeom>
        </p:spPr>
        <p:txBody>
          <a:bodyPr>
            <a:normAutofit/>
          </a:bodyPr>
          <a:lstStyle>
            <a:lvl1pPr>
              <a:defRPr sz="1600"/>
            </a:lvl1pPr>
          </a:lstStyle>
          <a:p>
            <a:endParaRPr lang="id-ID" dirty="0"/>
          </a:p>
        </p:txBody>
      </p:sp>
      <p:sp>
        <p:nvSpPr>
          <p:cNvPr id="36" name="Picture Placeholder 3"/>
          <p:cNvSpPr>
            <a:spLocks noGrp="1"/>
          </p:cNvSpPr>
          <p:nvPr>
            <p:ph type="pic" sz="quarter" idx="13"/>
          </p:nvPr>
        </p:nvSpPr>
        <p:spPr>
          <a:xfrm>
            <a:off x="6772856" y="1783862"/>
            <a:ext cx="1273385" cy="1697847"/>
          </a:xfrm>
          <a:prstGeom prst="ellipse">
            <a:avLst/>
          </a:prstGeom>
        </p:spPr>
        <p:txBody>
          <a:bodyPr>
            <a:normAutofit/>
          </a:bodyPr>
          <a:lstStyle>
            <a:lvl1pPr>
              <a:defRPr sz="1600"/>
            </a:lvl1pPr>
          </a:lstStyle>
          <a:p>
            <a:endParaRPr lang="id-ID"/>
          </a:p>
        </p:txBody>
      </p:sp>
      <p:sp>
        <p:nvSpPr>
          <p:cNvPr id="37"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TextBox 37"/>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Tree>
    <p:extLst>
      <p:ext uri="{BB962C8B-B14F-4D97-AF65-F5344CB8AC3E}">
        <p14:creationId xmlns:p14="http://schemas.microsoft.com/office/powerpoint/2010/main" xmlns="" val="83721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par>
                          <p:cTn id="56" fill="hold">
                            <p:stCondLst>
                              <p:cond delay="1000"/>
                            </p:stCondLst>
                            <p:childTnLst>
                              <p:par>
                                <p:cTn id="57" presetID="2" presetClass="entr" presetSubtype="4"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7" grpId="0" animBg="1"/>
      <p:bldP spid="38" grpId="0"/>
    </p:bld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169672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C0879-AC41-41F9-94FD-DFE39C7228D8}"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18185277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3"/>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31228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2"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25" name="Group 24"/>
          <p:cNvGrpSpPr/>
          <p:nvPr userDrawn="1"/>
        </p:nvGrpSpPr>
        <p:grpSpPr>
          <a:xfrm>
            <a:off x="260564" y="6409324"/>
            <a:ext cx="168062"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8" name="Group 27"/>
          <p:cNvGrpSpPr/>
          <p:nvPr userDrawn="1"/>
        </p:nvGrpSpPr>
        <p:grpSpPr>
          <a:xfrm flipH="1">
            <a:off x="493016" y="6409324"/>
            <a:ext cx="168062"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1"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TextBox 31"/>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spTree>
    <p:extLst>
      <p:ext uri="{BB962C8B-B14F-4D97-AF65-F5344CB8AC3E}">
        <p14:creationId xmlns:p14="http://schemas.microsoft.com/office/powerpoint/2010/main" xmlns="" val="385041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TextBox 16"/>
          <p:cNvSpPr txBox="1"/>
          <p:nvPr userDrawn="1"/>
        </p:nvSpPr>
        <p:spPr>
          <a:xfrm>
            <a:off x="55250" y="22142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0179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Freeform 5"/>
          <p:cNvSpPr>
            <a:spLocks/>
          </p:cNvSpPr>
          <p:nvPr userDrawn="1"/>
        </p:nvSpPr>
        <p:spPr bwMode="auto">
          <a:xfrm flipH="1">
            <a:off x="7864867"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Freeform 5"/>
          <p:cNvSpPr>
            <a:spLocks/>
          </p:cNvSpPr>
          <p:nvPr userDrawn="1"/>
        </p:nvSpPr>
        <p:spPr bwMode="auto">
          <a:xfrm flipH="1">
            <a:off x="7197754"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Freeform 5"/>
          <p:cNvSpPr>
            <a:spLocks/>
          </p:cNvSpPr>
          <p:nvPr userDrawn="1"/>
        </p:nvSpPr>
        <p:spPr bwMode="auto">
          <a:xfrm flipH="1">
            <a:off x="6922355"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Freeform 5"/>
          <p:cNvSpPr>
            <a:spLocks/>
          </p:cNvSpPr>
          <p:nvPr userDrawn="1"/>
        </p:nvSpPr>
        <p:spPr bwMode="auto">
          <a:xfrm flipH="1">
            <a:off x="6484070"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Freeform 5"/>
          <p:cNvSpPr>
            <a:spLocks/>
          </p:cNvSpPr>
          <p:nvPr userDrawn="1"/>
        </p:nvSpPr>
        <p:spPr bwMode="auto">
          <a:xfrm flipH="1">
            <a:off x="7429492"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2" name="Freeform 5"/>
          <p:cNvSpPr>
            <a:spLocks/>
          </p:cNvSpPr>
          <p:nvPr userDrawn="1"/>
        </p:nvSpPr>
        <p:spPr bwMode="auto">
          <a:xfrm flipH="1">
            <a:off x="7549430"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5"/>
          <p:cNvSpPr>
            <a:spLocks/>
          </p:cNvSpPr>
          <p:nvPr userDrawn="1"/>
        </p:nvSpPr>
        <p:spPr bwMode="auto">
          <a:xfrm flipH="1">
            <a:off x="8345596"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4"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5" name="TextBox 14"/>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7"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81004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119222"/>
            <a:ext cx="9144000" cy="4619559"/>
          </a:xfrm>
        </p:spPr>
        <p:txBody>
          <a:bodyPr>
            <a:normAutofit/>
          </a:bodyPr>
          <a:lstStyle>
            <a:lvl1pPr>
              <a:defRPr sz="1600"/>
            </a:lvl1p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7" name="Group 36"/>
          <p:cNvGrpSpPr/>
          <p:nvPr userDrawn="1"/>
        </p:nvGrpSpPr>
        <p:grpSpPr>
          <a:xfrm>
            <a:off x="260564" y="6409324"/>
            <a:ext cx="168062" cy="221156"/>
            <a:chOff x="4328868" y="5502988"/>
            <a:chExt cx="500307" cy="493774"/>
          </a:xfrm>
        </p:grpSpPr>
        <p:sp>
          <p:nvSpPr>
            <p:cNvPr id="38" name="Freeform 3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 name="Freeform 3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0" name="Group 39"/>
          <p:cNvGrpSpPr/>
          <p:nvPr userDrawn="1"/>
        </p:nvGrpSpPr>
        <p:grpSpPr>
          <a:xfrm flipH="1">
            <a:off x="493016" y="6409324"/>
            <a:ext cx="168062" cy="221156"/>
            <a:chOff x="4328868" y="5502988"/>
            <a:chExt cx="500307" cy="493774"/>
          </a:xfrm>
        </p:grpSpPr>
        <p:sp>
          <p:nvSpPr>
            <p:cNvPr id="41" name="Freeform 4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 name="Freeform 4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34"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408544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 name="Picture Placeholder 2"/>
          <p:cNvSpPr>
            <a:spLocks noGrp="1"/>
          </p:cNvSpPr>
          <p:nvPr>
            <p:ph type="pic" sz="quarter" idx="10"/>
          </p:nvPr>
        </p:nvSpPr>
        <p:spPr>
          <a:xfrm>
            <a:off x="1382591" y="1334377"/>
            <a:ext cx="1349618" cy="1799490"/>
          </a:xfrm>
          <a:prstGeom prst="ellipse">
            <a:avLst/>
          </a:pr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xmlns="" val="100941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17" name="Freeform 16"/>
          <p:cNvSpPr/>
          <p:nvPr userDrawn="1"/>
        </p:nvSpPr>
        <p:spPr>
          <a:xfrm flipH="1">
            <a:off x="4637929" y="0"/>
            <a:ext cx="4506071"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50000"/>
                  </a:srgbClr>
                </a:solidFill>
              </a:rPr>
              <a:pPr algn="ctr"/>
              <a:t>‹#›</a:t>
            </a:fld>
            <a:endParaRPr lang="id-ID" dirty="0">
              <a:solidFill>
                <a:srgbClr val="30B695">
                  <a:lumMod val="50000"/>
                </a:srgbClr>
              </a:solidFill>
            </a:endParaRPr>
          </a:p>
        </p:txBody>
      </p:sp>
      <p:sp>
        <p:nvSpPr>
          <p:cNvPr id="3" name="Picture Placeholder 2"/>
          <p:cNvSpPr>
            <a:spLocks noGrp="1"/>
          </p:cNvSpPr>
          <p:nvPr>
            <p:ph type="pic" sz="quarter" idx="10"/>
          </p:nvPr>
        </p:nvSpPr>
        <p:spPr>
          <a:xfrm>
            <a:off x="6492915" y="1334377"/>
            <a:ext cx="1349618" cy="1799490"/>
          </a:xfrm>
          <a:prstGeom prst="ellipse">
            <a:avLst/>
          </a:prstGeom>
        </p:spPr>
        <p:txBody>
          <a:bodyPr>
            <a:normAutofit/>
          </a:bodyPr>
          <a:lstStyle>
            <a:lvl1pPr>
              <a:defRPr sz="1800">
                <a:solidFill>
                  <a:schemeClr val="bg1"/>
                </a:solidFill>
              </a:defRPr>
            </a:lvl1pPr>
          </a:lstStyle>
          <a:p>
            <a:endParaRPr lang="id-ID" dirty="0"/>
          </a:p>
        </p:txBody>
      </p:sp>
      <p:sp>
        <p:nvSpPr>
          <p:cNvPr id="18"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48753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5" name="Picture Placeholder 4"/>
          <p:cNvSpPr>
            <a:spLocks noGrp="1"/>
          </p:cNvSpPr>
          <p:nvPr>
            <p:ph type="pic" sz="quarter" idx="10"/>
          </p:nvPr>
        </p:nvSpPr>
        <p:spPr>
          <a:xfrm>
            <a:off x="1323817" y="3450301"/>
            <a:ext cx="109074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
        <p:nvSpPr>
          <p:cNvPr id="82" name="Picture Placeholder 4"/>
          <p:cNvSpPr>
            <a:spLocks noGrp="1"/>
          </p:cNvSpPr>
          <p:nvPr>
            <p:ph type="pic" sz="quarter" idx="11"/>
          </p:nvPr>
        </p:nvSpPr>
        <p:spPr>
          <a:xfrm>
            <a:off x="2566875" y="2939494"/>
            <a:ext cx="1324115"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2000">
                <a:solidFill>
                  <a:schemeClr val="bg1"/>
                </a:solidFill>
              </a:defRPr>
            </a:lvl1pPr>
          </a:lstStyle>
          <a:p>
            <a:endParaRPr lang="id-ID" dirty="0"/>
          </a:p>
        </p:txBody>
      </p:sp>
    </p:spTree>
    <p:extLst>
      <p:ext uri="{BB962C8B-B14F-4D97-AF65-F5344CB8AC3E}">
        <p14:creationId xmlns:p14="http://schemas.microsoft.com/office/powerpoint/2010/main" xmlns="" val="385675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3" name="Rectangle 32"/>
          <p:cNvSpPr/>
          <p:nvPr userDrawn="1"/>
        </p:nvSpPr>
        <p:spPr>
          <a:xfrm>
            <a:off x="0" y="-6417"/>
            <a:ext cx="914400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14" name="Group 13"/>
          <p:cNvGrpSpPr/>
          <p:nvPr userDrawn="1"/>
        </p:nvGrpSpPr>
        <p:grpSpPr>
          <a:xfrm flipH="1">
            <a:off x="777544" y="1090208"/>
            <a:ext cx="69858" cy="590448"/>
            <a:chOff x="7711341" y="589735"/>
            <a:chExt cx="93144" cy="590448"/>
          </a:xfrm>
        </p:grpSpPr>
        <p:sp>
          <p:nvSpPr>
            <p:cNvPr id="15"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6"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7"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8"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9"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5" name="Picture Placeholder 4"/>
          <p:cNvSpPr>
            <a:spLocks noGrp="1"/>
          </p:cNvSpPr>
          <p:nvPr>
            <p:ph type="pic" sz="quarter" idx="10"/>
          </p:nvPr>
        </p:nvSpPr>
        <p:spPr>
          <a:xfrm>
            <a:off x="1323817" y="3450301"/>
            <a:ext cx="1090741" cy="3401283"/>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
        <p:nvSpPr>
          <p:cNvPr id="82" name="Picture Placeholder 4"/>
          <p:cNvSpPr>
            <a:spLocks noGrp="1"/>
          </p:cNvSpPr>
          <p:nvPr>
            <p:ph type="pic" sz="quarter" idx="11"/>
          </p:nvPr>
        </p:nvSpPr>
        <p:spPr>
          <a:xfrm>
            <a:off x="2566875" y="2939494"/>
            <a:ext cx="1324115" cy="4129020"/>
          </a:xfrm>
          <a:custGeom>
            <a:avLst/>
            <a:gdLst>
              <a:gd name="connsiteX0" fmla="*/ 0 w 1536700"/>
              <a:gd name="connsiteY0" fmla="*/ 0 h 3260725"/>
              <a:gd name="connsiteX1" fmla="*/ 1536700 w 1536700"/>
              <a:gd name="connsiteY1" fmla="*/ 0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260725"/>
              <a:gd name="connsiteX1" fmla="*/ 1528074 w 1536700"/>
              <a:gd name="connsiteY1" fmla="*/ 250166 h 3260725"/>
              <a:gd name="connsiteX2" fmla="*/ 1536700 w 1536700"/>
              <a:gd name="connsiteY2" fmla="*/ 3260725 h 3260725"/>
              <a:gd name="connsiteX3" fmla="*/ 0 w 1536700"/>
              <a:gd name="connsiteY3" fmla="*/ 3260725 h 3260725"/>
              <a:gd name="connsiteX4" fmla="*/ 0 w 1536700"/>
              <a:gd name="connsiteY4" fmla="*/ 0 h 3260725"/>
              <a:gd name="connsiteX0" fmla="*/ 0 w 1536700"/>
              <a:gd name="connsiteY0" fmla="*/ 0 h 3321109"/>
              <a:gd name="connsiteX1" fmla="*/ 1528074 w 1536700"/>
              <a:gd name="connsiteY1" fmla="*/ 250166 h 3321109"/>
              <a:gd name="connsiteX2" fmla="*/ 1536700 w 1536700"/>
              <a:gd name="connsiteY2" fmla="*/ 3321109 h 3321109"/>
              <a:gd name="connsiteX3" fmla="*/ 0 w 1536700"/>
              <a:gd name="connsiteY3" fmla="*/ 3260725 h 3321109"/>
              <a:gd name="connsiteX4" fmla="*/ 0 w 1536700"/>
              <a:gd name="connsiteY4" fmla="*/ 0 h 332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3321109">
                <a:moveTo>
                  <a:pt x="0" y="0"/>
                </a:moveTo>
                <a:lnTo>
                  <a:pt x="1528074" y="250166"/>
                </a:lnTo>
                <a:cubicBezTo>
                  <a:pt x="1530949" y="1253686"/>
                  <a:pt x="1533825" y="2317589"/>
                  <a:pt x="1536700" y="3321109"/>
                </a:cubicBezTo>
                <a:lnTo>
                  <a:pt x="0" y="3260725"/>
                </a:lnTo>
                <a:lnTo>
                  <a:pt x="0" y="0"/>
                </a:lnTo>
                <a:close/>
              </a:path>
            </a:pathLst>
          </a:custGeom>
        </p:spPr>
        <p:txBody>
          <a:bodyPr>
            <a:normAutofit/>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xmlns="" val="49064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46" name="Title 1"/>
          <p:cNvSpPr>
            <a:spLocks noGrp="1"/>
          </p:cNvSpPr>
          <p:nvPr>
            <p:ph type="title"/>
          </p:nvPr>
        </p:nvSpPr>
        <p:spPr>
          <a:xfrm>
            <a:off x="850798" y="981788"/>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4212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C0879-AC41-41F9-94FD-DFE39C7228D8}"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34222496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47" name="Picture Placeholder 3"/>
          <p:cNvSpPr>
            <a:spLocks noGrp="1"/>
          </p:cNvSpPr>
          <p:nvPr>
            <p:ph type="pic" sz="quarter" idx="10"/>
          </p:nvPr>
        </p:nvSpPr>
        <p:spPr>
          <a:xfrm>
            <a:off x="940440" y="2098492"/>
            <a:ext cx="1273385" cy="1697847"/>
          </a:xfrm>
          <a:prstGeom prst="ellipse">
            <a:avLst/>
          </a:prstGeom>
        </p:spPr>
        <p:txBody>
          <a:bodyPr>
            <a:normAutofit/>
          </a:bodyPr>
          <a:lstStyle>
            <a:lvl1pPr>
              <a:defRPr sz="1600"/>
            </a:lvl1pPr>
          </a:lstStyle>
          <a:p>
            <a:endParaRPr lang="id-ID" dirty="0"/>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3" name="Group 32"/>
          <p:cNvGrpSpPr/>
          <p:nvPr userDrawn="1"/>
        </p:nvGrpSpPr>
        <p:grpSpPr>
          <a:xfrm flipH="1">
            <a:off x="777544" y="1090208"/>
            <a:ext cx="69858"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27807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16" name="Title 1"/>
          <p:cNvSpPr>
            <a:spLocks noGrp="1"/>
          </p:cNvSpPr>
          <p:nvPr>
            <p:ph type="title"/>
          </p:nvPr>
        </p:nvSpPr>
        <p:spPr>
          <a:xfrm>
            <a:off x="436180" y="76200"/>
            <a:ext cx="8403020"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37074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46" name="TextBox 45"/>
          <p:cNvSpPr txBox="1"/>
          <p:nvPr userDrawn="1"/>
        </p:nvSpPr>
        <p:spPr>
          <a:xfrm>
            <a:off x="7302997"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47" name="Group 46"/>
          <p:cNvGrpSpPr/>
          <p:nvPr userDrawn="1"/>
        </p:nvGrpSpPr>
        <p:grpSpPr>
          <a:xfrm>
            <a:off x="8612490" y="6409324"/>
            <a:ext cx="168062" cy="221156"/>
            <a:chOff x="4328868" y="5502988"/>
            <a:chExt cx="500307" cy="493774"/>
          </a:xfrm>
        </p:grpSpPr>
        <p:sp>
          <p:nvSpPr>
            <p:cNvPr id="48" name="Freeform 4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 name="Freeform 4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50" name="Group 49"/>
          <p:cNvGrpSpPr/>
          <p:nvPr userDrawn="1"/>
        </p:nvGrpSpPr>
        <p:grpSpPr>
          <a:xfrm flipH="1">
            <a:off x="8844942" y="6409324"/>
            <a:ext cx="168062" cy="221156"/>
            <a:chOff x="4328868" y="5502988"/>
            <a:chExt cx="500307" cy="493774"/>
          </a:xfrm>
        </p:grpSpPr>
        <p:sp>
          <p:nvSpPr>
            <p:cNvPr id="51" name="Freeform 5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 name="Freeform 5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2" name="Rectangle 1"/>
          <p:cNvSpPr/>
          <p:nvPr userDrawn="1"/>
        </p:nvSpPr>
        <p:spPr>
          <a:xfrm>
            <a:off x="0" y="0"/>
            <a:ext cx="3222794"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55" name="Picture Placeholder 2"/>
          <p:cNvSpPr>
            <a:spLocks noGrp="1"/>
          </p:cNvSpPr>
          <p:nvPr>
            <p:ph type="pic" sz="quarter" idx="10"/>
          </p:nvPr>
        </p:nvSpPr>
        <p:spPr>
          <a:xfrm>
            <a:off x="861097" y="1334377"/>
            <a:ext cx="1349618" cy="1799490"/>
          </a:xfrm>
          <a:prstGeom prst="ellipse">
            <a:avLst/>
          </a:prstGeom>
        </p:spPr>
        <p:txBody>
          <a:bodyPr>
            <a:normAutofit/>
          </a:bodyPr>
          <a:lstStyle>
            <a:lvl1pPr>
              <a:defRPr sz="1600"/>
            </a:lvl1pPr>
          </a:lstStyle>
          <a:p>
            <a:endParaRPr lang="id-ID" dirty="0"/>
          </a:p>
        </p:txBody>
      </p:sp>
    </p:spTree>
    <p:extLst>
      <p:ext uri="{BB962C8B-B14F-4D97-AF65-F5344CB8AC3E}">
        <p14:creationId xmlns:p14="http://schemas.microsoft.com/office/powerpoint/2010/main" xmlns="" val="63283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par>
                          <p:cTn id="59" fill="hold">
                            <p:stCondLst>
                              <p:cond delay="1000"/>
                            </p:stCondLst>
                            <p:childTnLst>
                              <p:par>
                                <p:cTn id="60" presetID="2" presetClass="entr" presetSubtype="8"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0-#ppt_w/2"/>
                                          </p:val>
                                        </p:tav>
                                        <p:tav tm="100000">
                                          <p:val>
                                            <p:strVal val="#ppt_x"/>
                                          </p:val>
                                        </p:tav>
                                      </p:tavLst>
                                    </p:anim>
                                    <p:anim calcmode="lin" valueType="num">
                                      <p:cBhvr additive="base">
                                        <p:cTn id="6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46" grpId="0"/>
      <p:bldP spid="2"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grpSp>
        <p:nvGrpSpPr>
          <p:cNvPr id="35" name="Group 34"/>
          <p:cNvGrpSpPr/>
          <p:nvPr userDrawn="1"/>
        </p:nvGrpSpPr>
        <p:grpSpPr>
          <a:xfrm>
            <a:off x="260564"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493016"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13190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
        <p:nvSpPr>
          <p:cNvPr id="33" name="TextBox 32"/>
          <p:cNvSpPr txBox="1"/>
          <p:nvPr userDrawn="1"/>
        </p:nvSpPr>
        <p:spPr>
          <a:xfrm>
            <a:off x="7302997" y="6409324"/>
            <a:ext cx="1718740" cy="253916"/>
          </a:xfrm>
          <a:prstGeom prst="rect">
            <a:avLst/>
          </a:prstGeom>
          <a:noFill/>
        </p:spPr>
        <p:txBody>
          <a:bodyPr wrap="none" rtlCol="0">
            <a:spAutoFit/>
          </a:bodyPr>
          <a:lstStyle/>
          <a:p>
            <a:r>
              <a:rPr lang="id-ID" sz="1050" b="1" dirty="0" smtClean="0">
                <a:solidFill>
                  <a:srgbClr val="30B695">
                    <a:lumMod val="75000"/>
                  </a:srgbClr>
                </a:solidFill>
                <a:latin typeface="Raleway" panose="020B0003030101060003" pitchFamily="34" charset="0"/>
                <a:ea typeface="Open Sans" panose="020B0606030504020204" pitchFamily="34" charset="0"/>
                <a:cs typeface="Open Sans" panose="020B0606030504020204" pitchFamily="34" charset="0"/>
              </a:rPr>
              <a:t>Kupat Tahu </a:t>
            </a:r>
            <a:r>
              <a:rPr lang="id-ID" sz="1050" dirty="0" smtClean="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prstClr val="white">
                  <a:lumMod val="65000"/>
                </a:prst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36" name="Group 35"/>
          <p:cNvGrpSpPr/>
          <p:nvPr userDrawn="1"/>
        </p:nvGrpSpPr>
        <p:grpSpPr>
          <a:xfrm>
            <a:off x="8612490" y="6409324"/>
            <a:ext cx="168062" cy="221156"/>
            <a:chOff x="4328868" y="5502988"/>
            <a:chExt cx="500307" cy="493774"/>
          </a:xfrm>
        </p:grpSpPr>
        <p:sp>
          <p:nvSpPr>
            <p:cNvPr id="37" name="Freeform 3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 name="Freeform 3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4" name="Group 43"/>
          <p:cNvGrpSpPr/>
          <p:nvPr userDrawn="1"/>
        </p:nvGrpSpPr>
        <p:grpSpPr>
          <a:xfrm flipH="1">
            <a:off x="8844942" y="6409324"/>
            <a:ext cx="168062" cy="221156"/>
            <a:chOff x="4328868" y="5502988"/>
            <a:chExt cx="500307" cy="493774"/>
          </a:xfrm>
        </p:grpSpPr>
        <p:sp>
          <p:nvSpPr>
            <p:cNvPr id="45" name="Freeform 4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 name="Freeform 4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160794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P spid="33"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tx2">
                <a:lumMod val="50000"/>
              </a:schemeClr>
            </a:fgClr>
            <a:bgClr>
              <a:schemeClr val="accent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96359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1">
                <a:lumMod val="50000"/>
              </a:schemeClr>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42382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96" name="Freeform 95"/>
          <p:cNvSpPr/>
          <p:nvPr userDrawn="1"/>
        </p:nvSpPr>
        <p:spPr>
          <a:xfrm rot="5400000" flipV="1">
            <a:off x="4071227" y="1785226"/>
            <a:ext cx="6858000" cy="3287547"/>
          </a:xfrm>
          <a:custGeom>
            <a:avLst/>
            <a:gdLst>
              <a:gd name="connsiteX0" fmla="*/ 0 w 6858000"/>
              <a:gd name="connsiteY0" fmla="*/ 255625 h 4383396"/>
              <a:gd name="connsiteX1" fmla="*/ 0 w 6858000"/>
              <a:gd name="connsiteY1" fmla="*/ 4383396 h 4383396"/>
              <a:gd name="connsiteX2" fmla="*/ 6858000 w 6858000"/>
              <a:gd name="connsiteY2" fmla="*/ 4383396 h 4383396"/>
              <a:gd name="connsiteX3" fmla="*/ 6858000 w 6858000"/>
              <a:gd name="connsiteY3" fmla="*/ 255625 h 4383396"/>
              <a:gd name="connsiteX4" fmla="*/ 3766065 w 6858000"/>
              <a:gd name="connsiteY4" fmla="*/ 255625 h 4383396"/>
              <a:gd name="connsiteX5" fmla="*/ 3429001 w 6858000"/>
              <a:gd name="connsiteY5" fmla="*/ 0 h 4383396"/>
              <a:gd name="connsiteX6" fmla="*/ 3091936 w 6858000"/>
              <a:gd name="connsiteY6" fmla="*/ 255625 h 43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4383396">
                <a:moveTo>
                  <a:pt x="0" y="255625"/>
                </a:moveTo>
                <a:lnTo>
                  <a:pt x="0" y="4383396"/>
                </a:lnTo>
                <a:lnTo>
                  <a:pt x="6858000" y="4383396"/>
                </a:lnTo>
                <a:lnTo>
                  <a:pt x="6858000" y="255625"/>
                </a:lnTo>
                <a:lnTo>
                  <a:pt x="3766065" y="255625"/>
                </a:lnTo>
                <a:lnTo>
                  <a:pt x="3429001" y="0"/>
                </a:lnTo>
                <a:lnTo>
                  <a:pt x="3091936" y="255625"/>
                </a:lnTo>
                <a:close/>
              </a:path>
            </a:pathLst>
          </a:custGeom>
          <a:pattFill prst="pct5">
            <a:fgClr>
              <a:schemeClr val="accent2">
                <a:lumMod val="50000"/>
              </a:schemeClr>
            </a:fgClr>
            <a:bgClr>
              <a:schemeClr val="accent3">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69"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2"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4"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5"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6"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7"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8"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9"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80" name="Group 79"/>
          <p:cNvGrpSpPr/>
          <p:nvPr userDrawn="1"/>
        </p:nvGrpSpPr>
        <p:grpSpPr>
          <a:xfrm flipH="1">
            <a:off x="777544" y="1090208"/>
            <a:ext cx="69858" cy="590448"/>
            <a:chOff x="7711341" y="589735"/>
            <a:chExt cx="93144" cy="590448"/>
          </a:xfrm>
        </p:grpSpPr>
        <p:sp>
          <p:nvSpPr>
            <p:cNvPr id="81"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2"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86"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TextBox 86"/>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35B74">
                    <a:lumMod val="75000"/>
                  </a:srgbClr>
                </a:solidFill>
              </a:rPr>
              <a:pPr algn="ctr"/>
              <a:t>‹#›</a:t>
            </a:fld>
            <a:endParaRPr lang="id-ID" dirty="0">
              <a:solidFill>
                <a:srgbClr val="335B74">
                  <a:lumMod val="75000"/>
                </a:srgbClr>
              </a:solidFill>
            </a:endParaRPr>
          </a:p>
        </p:txBody>
      </p:sp>
      <p:grpSp>
        <p:nvGrpSpPr>
          <p:cNvPr id="89" name="Group 88"/>
          <p:cNvGrpSpPr/>
          <p:nvPr userDrawn="1"/>
        </p:nvGrpSpPr>
        <p:grpSpPr>
          <a:xfrm>
            <a:off x="260564" y="6409324"/>
            <a:ext cx="168062" cy="221156"/>
            <a:chOff x="4328868" y="5502988"/>
            <a:chExt cx="500307" cy="493774"/>
          </a:xfrm>
        </p:grpSpPr>
        <p:sp>
          <p:nvSpPr>
            <p:cNvPr id="90" name="Freeform 89">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90">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92" name="Group 91"/>
          <p:cNvGrpSpPr/>
          <p:nvPr userDrawn="1"/>
        </p:nvGrpSpPr>
        <p:grpSpPr>
          <a:xfrm flipH="1">
            <a:off x="493016" y="6409324"/>
            <a:ext cx="168062" cy="221156"/>
            <a:chOff x="4328868" y="5502988"/>
            <a:chExt cx="500307" cy="493774"/>
          </a:xfrm>
        </p:grpSpPr>
        <p:sp>
          <p:nvSpPr>
            <p:cNvPr id="93" name="Freeform 92">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93">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37384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1+#ppt_w/2"/>
                                          </p:val>
                                        </p:tav>
                                        <p:tav tm="100000">
                                          <p:val>
                                            <p:strVal val="#ppt_x"/>
                                          </p:val>
                                        </p:tav>
                                      </p:tavLst>
                                    </p:anim>
                                    <p:anim calcmode="lin" valueType="num">
                                      <p:cBhvr additive="base">
                                        <p:cTn id="12" dur="500" fill="hold"/>
                                        <p:tgtEl>
                                          <p:spTgt spid="7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1+#ppt_w/2"/>
                                          </p:val>
                                        </p:tav>
                                        <p:tav tm="100000">
                                          <p:val>
                                            <p:strVal val="#ppt_x"/>
                                          </p:val>
                                        </p:tav>
                                      </p:tavLst>
                                    </p:anim>
                                    <p:anim calcmode="lin" valueType="num">
                                      <p:cBhvr additive="base">
                                        <p:cTn id="24" dur="5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1+#ppt_w/2"/>
                                          </p:val>
                                        </p:tav>
                                        <p:tav tm="100000">
                                          <p:val>
                                            <p:strVal val="#ppt_x"/>
                                          </p:val>
                                        </p:tav>
                                      </p:tavLst>
                                    </p:anim>
                                    <p:anim calcmode="lin" valueType="num">
                                      <p:cBhvr additive="base">
                                        <p:cTn id="36" dur="500" fill="hold"/>
                                        <p:tgtEl>
                                          <p:spTgt spid="75"/>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1+#ppt_w/2"/>
                                          </p:val>
                                        </p:tav>
                                        <p:tav tm="100000">
                                          <p:val>
                                            <p:strVal val="#ppt_x"/>
                                          </p:val>
                                        </p:tav>
                                      </p:tavLst>
                                    </p:anim>
                                    <p:anim calcmode="lin" valueType="num">
                                      <p:cBhvr additive="base">
                                        <p:cTn id="40" dur="500" fill="hold"/>
                                        <p:tgtEl>
                                          <p:spTgt spid="76"/>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1+#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6" grpId="0" animBg="1"/>
      <p:bldP spid="87"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Rectangle 1"/>
          <p:cNvSpPr/>
          <p:nvPr userDrawn="1"/>
        </p:nvSpPr>
        <p:spPr>
          <a:xfrm>
            <a:off x="0" y="-1"/>
            <a:ext cx="9144000" cy="5033913"/>
          </a:xfrm>
          <a:prstGeom prst="rect">
            <a:avLst/>
          </a:prstGeom>
          <a:pattFill prst="pct5">
            <a:fgClr>
              <a:schemeClr val="accent2">
                <a:lumMod val="50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srgbClr val="30B695">
                    <a:lumMod val="75000"/>
                  </a:srgbClr>
                </a:solidFill>
              </a:rPr>
              <a:pPr algn="ctr"/>
              <a:t>‹#›</a:t>
            </a:fld>
            <a:endParaRPr lang="id-ID" dirty="0">
              <a:solidFill>
                <a:srgbClr val="30B695">
                  <a:lumMod val="75000"/>
                </a:srgbClr>
              </a:solidFill>
            </a:endParaRPr>
          </a:p>
        </p:txBody>
      </p:sp>
      <p:grpSp>
        <p:nvGrpSpPr>
          <p:cNvPr id="35" name="Group 34"/>
          <p:cNvGrpSpPr/>
          <p:nvPr userDrawn="1"/>
        </p:nvGrpSpPr>
        <p:grpSpPr>
          <a:xfrm>
            <a:off x="8612490" y="6409324"/>
            <a:ext cx="168062"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1" name="Group 40"/>
          <p:cNvGrpSpPr/>
          <p:nvPr userDrawn="1"/>
        </p:nvGrpSpPr>
        <p:grpSpPr>
          <a:xfrm flipH="1">
            <a:off x="8844942" y="6409324"/>
            <a:ext cx="168062"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Tree>
    <p:extLst>
      <p:ext uri="{BB962C8B-B14F-4D97-AF65-F5344CB8AC3E}">
        <p14:creationId xmlns:p14="http://schemas.microsoft.com/office/powerpoint/2010/main" xmlns="" val="41467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558000"/>
            <a:ext cx="9144000" cy="4300000"/>
          </a:xfrm>
        </p:spPr>
        <p:txBody>
          <a:bodyPr>
            <a:normAutofit/>
          </a:bodyPr>
          <a:lstStyle>
            <a:lvl1pPr>
              <a:defRPr sz="2000">
                <a:solidFill>
                  <a:schemeClr val="bg1"/>
                </a:solidFill>
              </a:defRPr>
            </a:lvl1pPr>
          </a:lstStyle>
          <a:p>
            <a:endParaRPr lang="id-ID"/>
          </a:p>
        </p:txBody>
      </p:sp>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6" name="Freeform 5"/>
          <p:cNvSpPr>
            <a:spLocks/>
          </p:cNvSpPr>
          <p:nvPr userDrawn="1"/>
        </p:nvSpPr>
        <p:spPr bwMode="auto">
          <a:xfrm flipH="1">
            <a:off x="5733089"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1" name="TextBox 20"/>
          <p:cNvSpPr txBox="1"/>
          <p:nvPr userDrawn="1"/>
        </p:nvSpPr>
        <p:spPr>
          <a:xfrm>
            <a:off x="8587052" y="245136"/>
            <a:ext cx="460383" cy="369332"/>
          </a:xfrm>
          <a:prstGeom prst="rect">
            <a:avLst/>
          </a:prstGeom>
          <a:noFill/>
        </p:spPr>
        <p:txBody>
          <a:bodyPr wrap="none" rtlCol="0">
            <a:spAutoFit/>
          </a:bodyPr>
          <a:lstStyle/>
          <a:p>
            <a:pPr algn="ctr"/>
            <a:fld id="{260E2A6B-A809-4840-BF14-8648BC0BDF87}" type="slidenum">
              <a:rPr lang="id-ID" b="1" smtClean="0">
                <a:solidFill>
                  <a:prstClr val="white"/>
                </a:solidFill>
              </a:rPr>
              <a:pPr algn="ctr"/>
              <a:t>‹#›</a:t>
            </a:fld>
            <a:endParaRPr lang="id-ID" dirty="0">
              <a:solidFill>
                <a:prstClr val="white"/>
              </a:solidFill>
            </a:endParaRPr>
          </a:p>
        </p:txBody>
      </p:sp>
    </p:spTree>
    <p:extLst>
      <p:ext uri="{BB962C8B-B14F-4D97-AF65-F5344CB8AC3E}">
        <p14:creationId xmlns:p14="http://schemas.microsoft.com/office/powerpoint/2010/main" xmlns="" val="24981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theme" Target="../theme/theme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51"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C0879-AC41-41F9-94FD-DFE39C7228D8}" type="datetimeFigureOut">
              <a:rPr lang="en-US" smtClean="0"/>
              <a:pPr/>
              <a:t>8/8/2022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F1D56-7607-403E-B2B7-490AB58D3279}" type="slidenum">
              <a:rPr lang="en-US" smtClean="0"/>
              <a:pPr/>
              <a:t>‹#›</a:t>
            </a:fld>
            <a:endParaRPr lang="en-US"/>
          </a:p>
        </p:txBody>
      </p:sp>
    </p:spTree>
    <p:extLst>
      <p:ext uri="{BB962C8B-B14F-4D97-AF65-F5344CB8AC3E}">
        <p14:creationId xmlns:p14="http://schemas.microsoft.com/office/powerpoint/2010/main" xmlns="" val="250394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D9A6F-AD35-41C1-8752-155A168E8AB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xmlns="" val="19167774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7FB99755-3C56-499B-89AF-D7E0BD4EE74F}" type="datetime1">
              <a:rPr lang="en-US">
                <a:solidFill>
                  <a:srgbClr val="775F55"/>
                </a:solidFill>
              </a:rPr>
              <a:pPr>
                <a:defRPr/>
              </a:pPr>
              <a:t>8/8/2022</a:t>
            </a:fld>
            <a:endParaRPr lang="en-US">
              <a:solidFill>
                <a:srgbClr val="775F55"/>
              </a:solidFill>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US">
              <a:solidFill>
                <a:srgbClr val="775F55"/>
              </a:solidFill>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78A52371-B0B8-459D-B809-C3D955DB6CB8}" type="slidenum">
              <a:rPr lang="en-US"/>
              <a:pPr>
                <a:defRPr/>
              </a:pPr>
              <a:t>‹#›</a:t>
            </a:fld>
            <a:endParaRPr lang="en-US"/>
          </a:p>
        </p:txBody>
      </p:sp>
    </p:spTree>
    <p:extLst>
      <p:ext uri="{BB962C8B-B14F-4D97-AF65-F5344CB8AC3E}">
        <p14:creationId xmlns:p14="http://schemas.microsoft.com/office/powerpoint/2010/main" xmlns="" val="299213491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D9A6F-AD35-41C1-8752-155A168E8AB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xmlns="" val="185540340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6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2.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earchenterpriseai.techtarget.com/definition/machine-learning-ML" TargetMode="External"/><Relationship Id="rId7" Type="http://schemas.openxmlformats.org/officeDocument/2006/relationships/hyperlink" Target="https://whatis.techtarget.com/definition/autonomic-computing" TargetMode="External"/><Relationship Id="rId2" Type="http://schemas.openxmlformats.org/officeDocument/2006/relationships/hyperlink" Target="https://searchenterpriseai.techtarget.com/definition/AI-Artificial-Intelligence" TargetMode="External"/><Relationship Id="rId1" Type="http://schemas.openxmlformats.org/officeDocument/2006/relationships/slideLayout" Target="../slideLayouts/slideLayout2.xml"/><Relationship Id="rId6" Type="http://schemas.openxmlformats.org/officeDocument/2006/relationships/hyperlink" Target="https://searchnetworking.techtarget.com/definition/Ethernet" TargetMode="External"/><Relationship Id="rId5" Type="http://schemas.openxmlformats.org/officeDocument/2006/relationships/hyperlink" Target="https://whatis.techtarget.com/definition/sensor" TargetMode="External"/><Relationship Id="rId4" Type="http://schemas.openxmlformats.org/officeDocument/2006/relationships/hyperlink" Target="https://internetofthingsagenda.techtarget.com/definition/Internet-of-Things-IoT"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statista.com/statistics/802710/world-lpwan-connected-devic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4.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752599"/>
          </a:xfrm>
        </p:spPr>
        <p:txBody>
          <a:bodyPr/>
          <a:lstStyle/>
          <a:p>
            <a:r>
              <a:rPr lang="en-US" b="1" dirty="0">
                <a:solidFill>
                  <a:srgbClr val="FF0000"/>
                </a:solidFill>
              </a:rPr>
              <a:t>INTERNET OF THINGS &amp; ITS APPLICATIONS</a:t>
            </a:r>
            <a:endParaRPr lang="en-US" dirty="0">
              <a:solidFill>
                <a:srgbClr val="FF0000"/>
              </a:solidFill>
            </a:endParaRPr>
          </a:p>
        </p:txBody>
      </p:sp>
      <p:sp>
        <p:nvSpPr>
          <p:cNvPr id="3" name="Subtitle 2"/>
          <p:cNvSpPr>
            <a:spLocks noGrp="1"/>
          </p:cNvSpPr>
          <p:nvPr>
            <p:ph type="subTitle" idx="1"/>
          </p:nvPr>
        </p:nvSpPr>
        <p:spPr>
          <a:xfrm>
            <a:off x="5486400" y="3886200"/>
            <a:ext cx="3657600" cy="1752600"/>
          </a:xfrm>
        </p:spPr>
        <p:txBody>
          <a:bodyPr/>
          <a:lstStyle/>
          <a:p>
            <a:r>
              <a:rPr lang="en-US" dirty="0" err="1" smtClean="0">
                <a:solidFill>
                  <a:srgbClr val="0070C0"/>
                </a:solidFill>
              </a:rPr>
              <a:t>Mrs</a:t>
            </a:r>
            <a:r>
              <a:rPr lang="en-US" dirty="0" smtClean="0">
                <a:solidFill>
                  <a:srgbClr val="0070C0"/>
                </a:solidFill>
              </a:rPr>
              <a:t> K </a:t>
            </a:r>
            <a:r>
              <a:rPr lang="en-US" dirty="0" err="1" smtClean="0">
                <a:solidFill>
                  <a:srgbClr val="0070C0"/>
                </a:solidFill>
              </a:rPr>
              <a:t>Bhavana</a:t>
            </a:r>
            <a:endParaRPr lang="en-US" dirty="0" smtClean="0">
              <a:solidFill>
                <a:srgbClr val="0070C0"/>
              </a:solidFill>
            </a:endParaRPr>
          </a:p>
          <a:p>
            <a:r>
              <a:rPr lang="en-US" dirty="0" smtClean="0">
                <a:solidFill>
                  <a:srgbClr val="0070C0"/>
                </a:solidFill>
              </a:rPr>
              <a:t>Asst Prof</a:t>
            </a:r>
            <a:r>
              <a:rPr lang="en-US" dirty="0" smtClean="0">
                <a:solidFill>
                  <a:srgbClr val="0070C0"/>
                </a:solidFill>
              </a:rPr>
              <a:t>/ECE</a:t>
            </a:r>
            <a:endParaRPr lang="en-US"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752600"/>
            <a:ext cx="53340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9540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lstStyle/>
          <a:p>
            <a:r>
              <a:rPr lang="en-US" dirty="0" smtClean="0">
                <a:solidFill>
                  <a:srgbClr val="FF0000"/>
                </a:solidFill>
              </a:rPr>
              <a:t>Contd..</a:t>
            </a:r>
            <a:endParaRPr lang="en-US" dirty="0">
              <a:solidFill>
                <a:srgbClr val="FF0000"/>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371600"/>
            <a:ext cx="9144000"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1354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848751BA-3D06-47FA-9500-A186E44FD8CA}" type="slidenum">
              <a:rPr lang="en-US"/>
              <a:pPr>
                <a:defRPr/>
              </a:pPr>
              <a:t>100</a:t>
            </a:fld>
            <a:endParaRPr lang="en-US"/>
          </a:p>
        </p:txBody>
      </p:sp>
      <p:sp>
        <p:nvSpPr>
          <p:cNvPr id="67588" name="Content Placeholder 3"/>
          <p:cNvSpPr>
            <a:spLocks noGrp="1"/>
          </p:cNvSpPr>
          <p:nvPr>
            <p:ph sz="quarter" idx="1"/>
          </p:nvPr>
        </p:nvSpPr>
        <p:spPr>
          <a:xfrm>
            <a:off x="0" y="1600200"/>
            <a:ext cx="9144000" cy="5257800"/>
          </a:xfrm>
        </p:spPr>
        <p:txBody>
          <a:bodyPr/>
          <a:lstStyle/>
          <a:p>
            <a:pPr algn="just" eaLnBrk="1" hangingPunct="1"/>
            <a:r>
              <a:rPr lang="en-IN" dirty="0" smtClean="0"/>
              <a:t>In most cases, the smart objects are </a:t>
            </a:r>
            <a:r>
              <a:rPr lang="en-IN" dirty="0" smtClean="0">
                <a:solidFill>
                  <a:srgbClr val="00B0F0"/>
                </a:solidFill>
              </a:rPr>
              <a:t>static or mobile </a:t>
            </a:r>
            <a:r>
              <a:rPr lang="en-IN" dirty="0" smtClean="0"/>
              <a:t>within a limited area. </a:t>
            </a:r>
          </a:p>
          <a:p>
            <a:pPr algn="just" eaLnBrk="1" hangingPunct="1"/>
            <a:r>
              <a:rPr lang="en-IN" dirty="0" smtClean="0"/>
              <a:t>The gateway is often </a:t>
            </a:r>
            <a:r>
              <a:rPr lang="en-IN" dirty="0" smtClean="0">
                <a:solidFill>
                  <a:srgbClr val="00B0F0"/>
                </a:solidFill>
              </a:rPr>
              <a:t>static</a:t>
            </a:r>
            <a:r>
              <a:rPr lang="en-IN" dirty="0" smtClean="0"/>
              <a:t>. </a:t>
            </a:r>
          </a:p>
          <a:p>
            <a:pPr algn="just" eaLnBrk="1" hangingPunct="1"/>
            <a:r>
              <a:rPr lang="en-IN" dirty="0" smtClean="0"/>
              <a:t>However, some IoT technologies do not apply this model. </a:t>
            </a:r>
          </a:p>
          <a:p>
            <a:pPr lvl="1" algn="just" eaLnBrk="1" hangingPunct="1"/>
            <a:r>
              <a:rPr lang="en-IN" dirty="0" smtClean="0"/>
              <a:t>For example, </a:t>
            </a:r>
            <a:r>
              <a:rPr lang="en-IN" dirty="0" smtClean="0">
                <a:solidFill>
                  <a:srgbClr val="00B050"/>
                </a:solidFill>
              </a:rPr>
              <a:t>dedicated short-range communication (DSRC) </a:t>
            </a:r>
            <a:r>
              <a:rPr lang="en-IN" dirty="0" smtClean="0"/>
              <a:t>allows vehicle-to-vehicle and vehicle-to-infrastructure communication.</a:t>
            </a:r>
          </a:p>
        </p:txBody>
      </p:sp>
    </p:spTree>
    <p:extLst>
      <p:ext uri="{BB962C8B-B14F-4D97-AF65-F5344CB8AC3E}">
        <p14:creationId xmlns:p14="http://schemas.microsoft.com/office/powerpoint/2010/main" xmlns="" val="12632693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6A20D2A6-532D-4E86-B0D7-0DD451C69264}" type="slidenum">
              <a:rPr lang="en-US"/>
              <a:pPr>
                <a:defRPr/>
              </a:pPr>
              <a:t>101</a:t>
            </a:fld>
            <a:endParaRPr lang="en-US"/>
          </a:p>
        </p:txBody>
      </p:sp>
      <p:sp>
        <p:nvSpPr>
          <p:cNvPr id="4" name="Content Placeholder 3"/>
          <p:cNvSpPr>
            <a:spLocks noGrp="1"/>
          </p:cNvSpPr>
          <p:nvPr>
            <p:ph sz="quarter" idx="1"/>
          </p:nvPr>
        </p:nvSpPr>
        <p:spPr>
          <a:xfrm>
            <a:off x="0" y="1600200"/>
            <a:ext cx="8766175" cy="5257800"/>
          </a:xfrm>
        </p:spPr>
        <p:txBody>
          <a:bodyPr>
            <a:normAutofit/>
          </a:bodyPr>
          <a:lstStyle/>
          <a:p>
            <a:pPr marL="640080" lvl="1" indent="-274320" algn="just" eaLnBrk="1" fontAlgn="auto" hangingPunct="1">
              <a:spcAft>
                <a:spcPts val="0"/>
              </a:spcAft>
              <a:buFont typeface="Wingdings 2"/>
              <a:buChar char=""/>
              <a:defRPr/>
            </a:pPr>
            <a:r>
              <a:rPr lang="en-IN" b="1" dirty="0" smtClean="0"/>
              <a:t>Dedicated </a:t>
            </a:r>
            <a:r>
              <a:rPr lang="en-IN" b="1" dirty="0"/>
              <a:t>short-range communication (DSRC</a:t>
            </a:r>
            <a:r>
              <a:rPr lang="en-IN" b="1" dirty="0" smtClean="0"/>
              <a:t>)</a:t>
            </a:r>
          </a:p>
          <a:p>
            <a:pPr lvl="2" algn="just" eaLnBrk="1" fontAlgn="auto" hangingPunct="1">
              <a:spcAft>
                <a:spcPts val="0"/>
              </a:spcAft>
              <a:buFont typeface="Wingdings"/>
              <a:buChar char=""/>
              <a:defRPr/>
            </a:pPr>
            <a:r>
              <a:rPr lang="en-IN" dirty="0" smtClean="0"/>
              <a:t>Smart </a:t>
            </a:r>
            <a:r>
              <a:rPr lang="en-IN" dirty="0"/>
              <a:t>object’s position relative to the</a:t>
            </a:r>
            <a:r>
              <a:rPr lang="en-IN" b="1" dirty="0"/>
              <a:t> gateway is static.</a:t>
            </a:r>
            <a:r>
              <a:rPr lang="en-IN" dirty="0"/>
              <a:t> </a:t>
            </a:r>
            <a:endParaRPr lang="en-IN" dirty="0" smtClean="0"/>
          </a:p>
          <a:p>
            <a:pPr lvl="2" algn="just" eaLnBrk="1" fontAlgn="auto" hangingPunct="1">
              <a:spcAft>
                <a:spcPts val="0"/>
              </a:spcAft>
              <a:buFont typeface="Wingdings"/>
              <a:buChar char=""/>
              <a:defRPr/>
            </a:pPr>
            <a:r>
              <a:rPr lang="en-IN" dirty="0" smtClean="0"/>
              <a:t>The </a:t>
            </a:r>
            <a:r>
              <a:rPr lang="en-IN" dirty="0"/>
              <a:t>car includes sensors and one gateway. </a:t>
            </a:r>
            <a:endParaRPr lang="en-IN" dirty="0" smtClean="0"/>
          </a:p>
          <a:p>
            <a:pPr lvl="2" algn="just" eaLnBrk="1" fontAlgn="auto" hangingPunct="1">
              <a:spcAft>
                <a:spcPts val="0"/>
              </a:spcAft>
              <a:buFont typeface="Wingdings"/>
              <a:buChar char=""/>
              <a:defRPr/>
            </a:pPr>
            <a:r>
              <a:rPr lang="en-IN" dirty="0" smtClean="0"/>
              <a:t>Communication </a:t>
            </a:r>
            <a:r>
              <a:rPr lang="en-IN" dirty="0"/>
              <a:t>between the sensors and the gateway may involve wired or wireless technologies. </a:t>
            </a:r>
            <a:endParaRPr lang="en-IN" dirty="0" smtClean="0"/>
          </a:p>
          <a:p>
            <a:pPr lvl="2" algn="just" eaLnBrk="1" fontAlgn="auto" hangingPunct="1">
              <a:spcAft>
                <a:spcPts val="0"/>
              </a:spcAft>
              <a:buFont typeface="Wingdings"/>
              <a:buChar char=""/>
              <a:defRPr/>
            </a:pPr>
            <a:r>
              <a:rPr lang="en-IN" dirty="0" smtClean="0"/>
              <a:t>Sensors </a:t>
            </a:r>
            <a:r>
              <a:rPr lang="en-IN" dirty="0"/>
              <a:t>may also be integrated into the road infrastructure and connect over a wired or wireless technology to a gateway on the side of the road. </a:t>
            </a:r>
            <a:endParaRPr lang="en-IN" dirty="0" smtClean="0"/>
          </a:p>
          <a:p>
            <a:pPr lvl="2" algn="just" eaLnBrk="1" fontAlgn="auto" hangingPunct="1">
              <a:spcAft>
                <a:spcPts val="0"/>
              </a:spcAft>
              <a:buFont typeface="Wingdings"/>
              <a:buChar char=""/>
              <a:defRPr/>
            </a:pPr>
            <a:r>
              <a:rPr lang="en-IN" dirty="0" smtClean="0"/>
              <a:t>A </a:t>
            </a:r>
            <a:r>
              <a:rPr lang="en-IN" dirty="0"/>
              <a:t>wireless technology (DSRC </a:t>
            </a:r>
            <a:r>
              <a:rPr lang="en-IN" dirty="0" smtClean="0"/>
              <a:t>operates in </a:t>
            </a:r>
            <a:r>
              <a:rPr lang="en-IN" dirty="0"/>
              <a:t>the upper 5 GHz range) is used for backhaul communication, peer-to-peer, or mesh communication between vehicles</a:t>
            </a:r>
            <a:r>
              <a:rPr lang="en-IN" dirty="0" smtClean="0"/>
              <a:t>.</a:t>
            </a:r>
          </a:p>
          <a:p>
            <a:pPr lvl="2" algn="just" eaLnBrk="1" fontAlgn="auto" hangingPunct="1">
              <a:spcAft>
                <a:spcPts val="0"/>
              </a:spcAft>
              <a:buFont typeface="Wingdings"/>
              <a:buChar char=""/>
              <a:defRPr/>
            </a:pPr>
            <a:r>
              <a:rPr lang="en-IN" dirty="0"/>
              <a:t>The range at which DSRC can communicate is limited.</a:t>
            </a:r>
          </a:p>
        </p:txBody>
      </p:sp>
    </p:spTree>
    <p:extLst>
      <p:ext uri="{BB962C8B-B14F-4D97-AF65-F5344CB8AC3E}">
        <p14:creationId xmlns:p14="http://schemas.microsoft.com/office/powerpoint/2010/main" xmlns="" val="41462850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E3167422-6E7A-4E71-917B-8299B3C9C8B9}" type="slidenum">
              <a:rPr lang="en-US"/>
              <a:pPr>
                <a:defRPr/>
              </a:pPr>
              <a:t>102</a:t>
            </a:fld>
            <a:endParaRPr lang="en-US"/>
          </a:p>
        </p:txBody>
      </p:sp>
      <p:pic>
        <p:nvPicPr>
          <p:cNvPr id="71684"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0" y="1524000"/>
            <a:ext cx="9144000" cy="5226050"/>
          </a:xfrm>
        </p:spPr>
      </p:pic>
    </p:spTree>
    <p:extLst>
      <p:ext uri="{BB962C8B-B14F-4D97-AF65-F5344CB8AC3E}">
        <p14:creationId xmlns:p14="http://schemas.microsoft.com/office/powerpoint/2010/main" xmlns="" val="8044213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1D8E1A47-B533-4752-AA11-8FF1D4506FD0}" type="slidenum">
              <a:rPr lang="en-US"/>
              <a:pPr>
                <a:defRPr/>
              </a:pPr>
              <a:t>103</a:t>
            </a:fld>
            <a:endParaRPr lang="en-US"/>
          </a:p>
        </p:txBody>
      </p:sp>
      <p:sp>
        <p:nvSpPr>
          <p:cNvPr id="4" name="Content Placeholder 3"/>
          <p:cNvSpPr>
            <a:spLocks noGrp="1"/>
          </p:cNvSpPr>
          <p:nvPr>
            <p:ph sz="quarter" idx="1"/>
          </p:nvPr>
        </p:nvSpPr>
        <p:spPr>
          <a:xfrm>
            <a:off x="0" y="1600200"/>
            <a:ext cx="9144000" cy="5257800"/>
          </a:xfrm>
        </p:spPr>
        <p:txBody>
          <a:bodyPr>
            <a:normAutofit fontScale="92500" lnSpcReduction="20000"/>
          </a:bodyPr>
          <a:lstStyle/>
          <a:p>
            <a:pPr marL="320040" indent="-320040" eaLnBrk="1" fontAlgn="auto" hangingPunct="1">
              <a:spcAft>
                <a:spcPts val="0"/>
              </a:spcAft>
              <a:buFont typeface="Wingdings"/>
              <a:buChar char=""/>
              <a:defRPr/>
            </a:pPr>
            <a:r>
              <a:rPr lang="en-IN" b="1" dirty="0">
                <a:solidFill>
                  <a:srgbClr val="00B050"/>
                </a:solidFill>
              </a:rPr>
              <a:t>Network Transport </a:t>
            </a:r>
            <a:r>
              <a:rPr lang="en-IN" b="1" dirty="0" smtClean="0">
                <a:solidFill>
                  <a:srgbClr val="00B050"/>
                </a:solidFill>
              </a:rPr>
              <a:t>Sublayer</a:t>
            </a:r>
          </a:p>
          <a:p>
            <a:pPr marL="640080" lvl="1" indent="-274320" algn="just" eaLnBrk="1" fontAlgn="auto" hangingPunct="1">
              <a:spcAft>
                <a:spcPts val="0"/>
              </a:spcAft>
              <a:buFont typeface="Wingdings 2"/>
              <a:buChar char=""/>
              <a:defRPr/>
            </a:pPr>
            <a:r>
              <a:rPr lang="en-IN" dirty="0" smtClean="0"/>
              <a:t>In </a:t>
            </a:r>
            <a:r>
              <a:rPr lang="en-IN" dirty="0"/>
              <a:t>a hierarchical communication architecture in which a series of smart objects report to a gateway that conveys the reported data over another medium and up to a central station. </a:t>
            </a:r>
            <a:endParaRPr lang="en-IN" dirty="0" smtClean="0"/>
          </a:p>
          <a:p>
            <a:pPr marL="640080" lvl="1" indent="-274320" algn="just" eaLnBrk="1" fontAlgn="auto" hangingPunct="1">
              <a:spcAft>
                <a:spcPts val="0"/>
              </a:spcAft>
              <a:buFont typeface="Wingdings 2"/>
              <a:buChar char=""/>
              <a:defRPr/>
            </a:pPr>
            <a:r>
              <a:rPr lang="en-IN" dirty="0" smtClean="0"/>
              <a:t>However</a:t>
            </a:r>
            <a:r>
              <a:rPr lang="en-IN" dirty="0"/>
              <a:t>, practical implementations are often flexible, with multiple transversal communication paths. </a:t>
            </a:r>
            <a:endParaRPr lang="en-IN" dirty="0" smtClean="0"/>
          </a:p>
          <a:p>
            <a:pPr lvl="2" algn="just" eaLnBrk="1" fontAlgn="auto" hangingPunct="1">
              <a:spcAft>
                <a:spcPts val="0"/>
              </a:spcAft>
              <a:buFont typeface="Wingdings"/>
              <a:buChar char=""/>
              <a:defRPr/>
            </a:pPr>
            <a:r>
              <a:rPr lang="en-IN" dirty="0" smtClean="0"/>
              <a:t>For </a:t>
            </a:r>
            <a:r>
              <a:rPr lang="en-IN" dirty="0"/>
              <a:t>example, consider the case of IoT for the energy grid. Your house may have a meter that reports the energy consumption to a gateway over a wireless technology. </a:t>
            </a:r>
            <a:endParaRPr lang="en-IN" dirty="0" smtClean="0"/>
          </a:p>
          <a:p>
            <a:pPr lvl="2" algn="just" eaLnBrk="1" fontAlgn="auto" hangingPunct="1">
              <a:spcAft>
                <a:spcPts val="0"/>
              </a:spcAft>
              <a:buFont typeface="Wingdings"/>
              <a:buChar char=""/>
              <a:defRPr/>
            </a:pPr>
            <a:r>
              <a:rPr lang="en-IN" dirty="0" smtClean="0"/>
              <a:t>Other </a:t>
            </a:r>
            <a:r>
              <a:rPr lang="en-IN" dirty="0"/>
              <a:t>houses in your </a:t>
            </a:r>
            <a:r>
              <a:rPr lang="en-IN" dirty="0" smtClean="0"/>
              <a:t>neighbourhood </a:t>
            </a:r>
            <a:r>
              <a:rPr lang="en-IN" dirty="0"/>
              <a:t>(NAN) make the same report, likely to one or several gateways</a:t>
            </a:r>
            <a:r>
              <a:rPr lang="en-IN" dirty="0" smtClean="0"/>
              <a:t>.</a:t>
            </a:r>
          </a:p>
          <a:p>
            <a:pPr lvl="2" algn="just" eaLnBrk="1" fontAlgn="auto" hangingPunct="1">
              <a:spcAft>
                <a:spcPts val="0"/>
              </a:spcAft>
              <a:buFont typeface="Wingdings"/>
              <a:buChar char=""/>
              <a:defRPr/>
            </a:pPr>
            <a:r>
              <a:rPr lang="en-IN" dirty="0"/>
              <a:t>If your power consumption becomes unusually high, the utility headend application server may need on-demand reporting from your meter at short intervals to follow the consumption trend. </a:t>
            </a:r>
            <a:endParaRPr lang="en-IN" dirty="0" smtClean="0"/>
          </a:p>
          <a:p>
            <a:pPr lvl="2" algn="just" eaLnBrk="1" fontAlgn="auto" hangingPunct="1">
              <a:spcAft>
                <a:spcPts val="0"/>
              </a:spcAft>
              <a:buFont typeface="Wingdings"/>
              <a:buChar char=""/>
              <a:defRPr/>
            </a:pPr>
            <a:r>
              <a:rPr lang="en-IN" dirty="0" smtClean="0"/>
              <a:t>From </a:t>
            </a:r>
            <a:r>
              <a:rPr lang="en-IN" dirty="0"/>
              <a:t>a standard vertical push model, the transport structure changes and becomes bidirectional (downstream pull model instead of upstream push).</a:t>
            </a:r>
          </a:p>
        </p:txBody>
      </p:sp>
    </p:spTree>
    <p:extLst>
      <p:ext uri="{BB962C8B-B14F-4D97-AF65-F5344CB8AC3E}">
        <p14:creationId xmlns:p14="http://schemas.microsoft.com/office/powerpoint/2010/main" xmlns="" val="39793495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3E1CD939-7472-4AF9-962A-3EE5D7D09398}" type="slidenum">
              <a:rPr lang="en-US"/>
              <a:pPr>
                <a:defRPr/>
              </a:pPr>
              <a:t>104</a:t>
            </a:fld>
            <a:endParaRPr lang="en-US"/>
          </a:p>
        </p:txBody>
      </p:sp>
      <p:sp>
        <p:nvSpPr>
          <p:cNvPr id="73732" name="Content Placeholder 3"/>
          <p:cNvSpPr>
            <a:spLocks noGrp="1"/>
          </p:cNvSpPr>
          <p:nvPr>
            <p:ph sz="quarter" idx="1"/>
          </p:nvPr>
        </p:nvSpPr>
        <p:spPr>
          <a:xfrm>
            <a:off x="0" y="1600200"/>
            <a:ext cx="9144000" cy="5257800"/>
          </a:xfrm>
        </p:spPr>
        <p:txBody>
          <a:bodyPr/>
          <a:lstStyle/>
          <a:p>
            <a:pPr lvl="1" algn="just" eaLnBrk="1" hangingPunct="1"/>
            <a:r>
              <a:rPr lang="en-IN" b="1" dirty="0" smtClean="0">
                <a:solidFill>
                  <a:srgbClr val="00B050"/>
                </a:solidFill>
              </a:rPr>
              <a:t>Distribution automation (DA) </a:t>
            </a:r>
          </a:p>
          <a:p>
            <a:pPr lvl="2" algn="just" eaLnBrk="1" hangingPunct="1"/>
            <a:r>
              <a:rPr lang="en-IN" dirty="0" smtClean="0"/>
              <a:t>Allows meter to communicate with neighbouring meters or other devices in the electrical distribution grid. With such communication, consumption load balancing may be optimized. </a:t>
            </a:r>
          </a:p>
          <a:p>
            <a:pPr lvl="3" algn="just" eaLnBrk="1" hangingPunct="1"/>
            <a:r>
              <a:rPr lang="en-IN" dirty="0" smtClean="0"/>
              <a:t>For example, if your air conditioning pulses fresh air at regular intervals.</a:t>
            </a:r>
          </a:p>
        </p:txBody>
      </p:sp>
    </p:spTree>
    <p:extLst>
      <p:ext uri="{BB962C8B-B14F-4D97-AF65-F5344CB8AC3E}">
        <p14:creationId xmlns:p14="http://schemas.microsoft.com/office/powerpoint/2010/main" xmlns="" val="29511623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1617540B-5A67-4012-855D-A2E7DC111191}" type="slidenum">
              <a:rPr lang="en-US"/>
              <a:pPr>
                <a:defRPr/>
              </a:pPr>
              <a:t>105</a:t>
            </a:fld>
            <a:endParaRPr lang="en-US"/>
          </a:p>
        </p:txBody>
      </p:sp>
      <p:sp>
        <p:nvSpPr>
          <p:cNvPr id="74756" name="Content Placeholder 3"/>
          <p:cNvSpPr>
            <a:spLocks noGrp="1"/>
          </p:cNvSpPr>
          <p:nvPr>
            <p:ph sz="quarter" idx="1"/>
          </p:nvPr>
        </p:nvSpPr>
        <p:spPr>
          <a:xfrm>
            <a:off x="0" y="1600200"/>
            <a:ext cx="9144000" cy="5257800"/>
          </a:xfrm>
        </p:spPr>
        <p:txBody>
          <a:bodyPr/>
          <a:lstStyle/>
          <a:p>
            <a:pPr lvl="1" algn="just" eaLnBrk="1" hangingPunct="1"/>
            <a:r>
              <a:rPr lang="en-IN" dirty="0" smtClean="0"/>
              <a:t>Your </a:t>
            </a:r>
            <a:r>
              <a:rPr lang="en-IN" dirty="0" smtClean="0">
                <a:solidFill>
                  <a:srgbClr val="00B050"/>
                </a:solidFill>
              </a:rPr>
              <a:t>smart meter </a:t>
            </a:r>
            <a:r>
              <a:rPr lang="en-IN" dirty="0" smtClean="0"/>
              <a:t>may communicate with your house appliances to evaluate their type and energy demand. </a:t>
            </a:r>
          </a:p>
          <a:p>
            <a:pPr lvl="1" algn="just" eaLnBrk="1" hangingPunct="1"/>
            <a:r>
              <a:rPr lang="en-IN" dirty="0" smtClean="0"/>
              <a:t>Once the system learns your consumption pattern,</a:t>
            </a:r>
          </a:p>
          <a:p>
            <a:pPr lvl="1" algn="just" eaLnBrk="1" hangingPunct="1"/>
            <a:r>
              <a:rPr lang="en-IN" dirty="0" smtClean="0"/>
              <a:t>Smart meter may communicate with your house appliances to evaluate their type and energy demand.</a:t>
            </a:r>
          </a:p>
          <a:p>
            <a:pPr lvl="2" algn="just" eaLnBrk="1" hangingPunct="1"/>
            <a:r>
              <a:rPr lang="en-IN" dirty="0" smtClean="0"/>
              <a:t>system learns your consumption pattern</a:t>
            </a:r>
          </a:p>
          <a:p>
            <a:pPr lvl="3" algn="just" eaLnBrk="1" hangingPunct="1"/>
            <a:r>
              <a:rPr lang="en-IN" dirty="0" smtClean="0"/>
              <a:t>E.g. public car charging station</a:t>
            </a:r>
          </a:p>
        </p:txBody>
      </p:sp>
    </p:spTree>
    <p:extLst>
      <p:ext uri="{BB962C8B-B14F-4D97-AF65-F5344CB8AC3E}">
        <p14:creationId xmlns:p14="http://schemas.microsoft.com/office/powerpoint/2010/main" xmlns="" val="42573902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F75735E8-EE23-4B7D-BA7D-669207120FCB}" type="slidenum">
              <a:rPr lang="en-US"/>
              <a:pPr>
                <a:defRPr/>
              </a:pPr>
              <a:t>106</a:t>
            </a:fld>
            <a:endParaRPr lang="en-US"/>
          </a:p>
        </p:txBody>
      </p:sp>
      <p:sp>
        <p:nvSpPr>
          <p:cNvPr id="4" name="Content Placeholder 3"/>
          <p:cNvSpPr>
            <a:spLocks noGrp="1"/>
          </p:cNvSpPr>
          <p:nvPr>
            <p:ph sz="quarter" idx="1"/>
          </p:nvPr>
        </p:nvSpPr>
        <p:spPr>
          <a:xfrm>
            <a:off x="0" y="1600200"/>
            <a:ext cx="9144000" cy="5257800"/>
          </a:xfrm>
        </p:spPr>
        <p:txBody>
          <a:bodyPr>
            <a:normAutofit lnSpcReduction="10000"/>
          </a:bodyPr>
          <a:lstStyle/>
          <a:p>
            <a:pPr marL="640080" lvl="1" indent="-274320" algn="just" eaLnBrk="1" fontAlgn="auto" hangingPunct="1">
              <a:spcAft>
                <a:spcPts val="0"/>
              </a:spcAft>
              <a:buFont typeface="Wingdings 2"/>
              <a:buChar char=""/>
              <a:defRPr/>
            </a:pPr>
            <a:r>
              <a:rPr lang="en-IN" dirty="0" smtClean="0"/>
              <a:t>Communication </a:t>
            </a:r>
            <a:r>
              <a:rPr lang="en-IN" dirty="0"/>
              <a:t>structure </a:t>
            </a:r>
            <a:r>
              <a:rPr lang="en-IN" dirty="0" smtClean="0"/>
              <a:t>may include </a:t>
            </a:r>
          </a:p>
          <a:p>
            <a:pPr lvl="2" algn="just" eaLnBrk="1" fontAlgn="auto" hangingPunct="1">
              <a:spcAft>
                <a:spcPts val="0"/>
              </a:spcAft>
              <a:buFont typeface="Wingdings"/>
              <a:buChar char=""/>
              <a:defRPr/>
            </a:pPr>
            <a:r>
              <a:rPr lang="en-IN" dirty="0" smtClean="0">
                <a:solidFill>
                  <a:srgbClr val="00B0F0"/>
                </a:solidFill>
              </a:rPr>
              <a:t>peer-to-peer</a:t>
            </a:r>
            <a:r>
              <a:rPr lang="en-IN" dirty="0" smtClean="0"/>
              <a:t> </a:t>
            </a:r>
            <a:r>
              <a:rPr lang="en-IN" dirty="0"/>
              <a:t>(for example, meter to meter), point-to-point (meter to headend station), point-to-multipoint (gateway or </a:t>
            </a:r>
            <a:r>
              <a:rPr lang="en-IN" dirty="0" smtClean="0"/>
              <a:t>head end </a:t>
            </a:r>
            <a:r>
              <a:rPr lang="en-IN" dirty="0"/>
              <a:t>to multiple meters), unicast and multicast communications (software update to one or multiple systems). </a:t>
            </a:r>
            <a:endParaRPr lang="en-IN" dirty="0" smtClean="0"/>
          </a:p>
          <a:p>
            <a:pPr lvl="2" algn="just" eaLnBrk="1" fontAlgn="auto" hangingPunct="1">
              <a:spcAft>
                <a:spcPts val="0"/>
              </a:spcAft>
              <a:buFont typeface="Wingdings"/>
              <a:buChar char=""/>
              <a:defRPr/>
            </a:pPr>
            <a:r>
              <a:rPr lang="en-IN" dirty="0" smtClean="0"/>
              <a:t>In </a:t>
            </a:r>
            <a:r>
              <a:rPr lang="en-IN" dirty="0"/>
              <a:t>a </a:t>
            </a:r>
            <a:r>
              <a:rPr lang="en-IN" dirty="0">
                <a:solidFill>
                  <a:srgbClr val="00B0F0"/>
                </a:solidFill>
              </a:rPr>
              <a:t>multitenant environment </a:t>
            </a:r>
            <a:r>
              <a:rPr lang="en-IN" dirty="0"/>
              <a:t>(for example, electricity and gas consumption management), different systems may use the same communication pathways. </a:t>
            </a:r>
            <a:endParaRPr lang="en-IN" dirty="0" smtClean="0"/>
          </a:p>
          <a:p>
            <a:pPr lvl="3" algn="just" eaLnBrk="1" fontAlgn="auto" hangingPunct="1">
              <a:spcAft>
                <a:spcPts val="0"/>
              </a:spcAft>
              <a:buClr>
                <a:schemeClr val="accent3"/>
              </a:buClr>
              <a:buFont typeface="Wingdings"/>
              <a:buChar char=""/>
              <a:defRPr/>
            </a:pPr>
            <a:r>
              <a:rPr lang="en-IN" dirty="0" smtClean="0"/>
              <a:t>This </a:t>
            </a:r>
            <a:r>
              <a:rPr lang="en-IN" dirty="0"/>
              <a:t>communication occurs over multiple media (for example, power lines inside your house or a short-range wireless system like indoor Wi-Fi and/or ZigBee), a longer-range wireless system to the gateway, and yet another wireless or wired medium for backhaul transmission</a:t>
            </a:r>
            <a:r>
              <a:rPr lang="en-IN" dirty="0" smtClean="0"/>
              <a:t>.</a:t>
            </a:r>
          </a:p>
          <a:p>
            <a:pPr marL="640080" lvl="1" indent="-274320" algn="just" eaLnBrk="1" fontAlgn="auto" hangingPunct="1">
              <a:spcAft>
                <a:spcPts val="0"/>
              </a:spcAft>
              <a:buFont typeface="Wingdings 2"/>
              <a:buChar char=""/>
              <a:defRPr/>
            </a:pPr>
            <a:r>
              <a:rPr lang="en-IN" dirty="0" smtClean="0"/>
              <a:t>Communication structure must include, </a:t>
            </a:r>
            <a:r>
              <a:rPr lang="en-IN" dirty="0"/>
              <a:t>a network protocol with specific </a:t>
            </a:r>
            <a:r>
              <a:rPr lang="en-IN" dirty="0" smtClean="0"/>
              <a:t>characteristics</a:t>
            </a:r>
            <a:r>
              <a:rPr lang="en-IN" dirty="0"/>
              <a:t>, </a:t>
            </a:r>
            <a:r>
              <a:rPr lang="en-IN" dirty="0" smtClean="0"/>
              <a:t>Scalability, security</a:t>
            </a:r>
            <a:r>
              <a:rPr lang="en-IN" dirty="0"/>
              <a:t>, </a:t>
            </a:r>
            <a:r>
              <a:rPr lang="en-IN" dirty="0" smtClean="0"/>
              <a:t>Standard and </a:t>
            </a:r>
            <a:r>
              <a:rPr lang="en-IN" dirty="0"/>
              <a:t>open protocol, IP </a:t>
            </a:r>
            <a:r>
              <a:rPr lang="en-IN" dirty="0" smtClean="0"/>
              <a:t>protocol </a:t>
            </a:r>
            <a:r>
              <a:rPr lang="en-IN" dirty="0"/>
              <a:t>.</a:t>
            </a:r>
            <a:endParaRPr lang="en-IN" dirty="0" smtClean="0"/>
          </a:p>
        </p:txBody>
      </p:sp>
    </p:spTree>
    <p:extLst>
      <p:ext uri="{BB962C8B-B14F-4D97-AF65-F5344CB8AC3E}">
        <p14:creationId xmlns:p14="http://schemas.microsoft.com/office/powerpoint/2010/main" xmlns="" val="28971717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495D5DA9-2E10-455E-AB0F-9ADF7FE62681}" type="slidenum">
              <a:rPr lang="en-US"/>
              <a:pPr>
                <a:defRPr/>
              </a:pPr>
              <a:t>107</a:t>
            </a:fld>
            <a:endParaRPr lang="en-US"/>
          </a:p>
        </p:txBody>
      </p:sp>
      <p:sp>
        <p:nvSpPr>
          <p:cNvPr id="76804" name="Content Placeholder 3"/>
          <p:cNvSpPr>
            <a:spLocks noGrp="1"/>
          </p:cNvSpPr>
          <p:nvPr>
            <p:ph sz="quarter" idx="1"/>
          </p:nvPr>
        </p:nvSpPr>
        <p:spPr>
          <a:xfrm>
            <a:off x="0" y="1600200"/>
            <a:ext cx="9144000" cy="5257800"/>
          </a:xfrm>
        </p:spPr>
        <p:txBody>
          <a:bodyPr/>
          <a:lstStyle/>
          <a:p>
            <a:pPr algn="just" eaLnBrk="1" hangingPunct="1"/>
            <a:r>
              <a:rPr lang="en-IN" b="1" dirty="0" smtClean="0">
                <a:solidFill>
                  <a:srgbClr val="00B050"/>
                </a:solidFill>
              </a:rPr>
              <a:t>Transport layer protocols </a:t>
            </a:r>
          </a:p>
          <a:p>
            <a:pPr lvl="1" algn="just" eaLnBrk="1" hangingPunct="1"/>
            <a:r>
              <a:rPr lang="en-IN" dirty="0" smtClean="0"/>
              <a:t>built above IP (</a:t>
            </a:r>
            <a:r>
              <a:rPr lang="en-IN" dirty="0" smtClean="0">
                <a:solidFill>
                  <a:srgbClr val="00B0F0"/>
                </a:solidFill>
              </a:rPr>
              <a:t>UDP and TCP</a:t>
            </a:r>
            <a:r>
              <a:rPr lang="en-IN" dirty="0" smtClean="0"/>
              <a:t>) can easily be leveraged to decide whether the network should </a:t>
            </a:r>
            <a:r>
              <a:rPr lang="en-IN" dirty="0" smtClean="0">
                <a:solidFill>
                  <a:srgbClr val="00B050"/>
                </a:solidFill>
              </a:rPr>
              <a:t>control the data packet </a:t>
            </a:r>
            <a:r>
              <a:rPr lang="en-IN" dirty="0" smtClean="0"/>
              <a:t>delivery (with TCP) or whether the control task should be left to the application (UDP). </a:t>
            </a:r>
          </a:p>
          <a:p>
            <a:pPr lvl="1" algn="just" eaLnBrk="1" hangingPunct="1"/>
            <a:r>
              <a:rPr lang="en-IN" dirty="0" smtClean="0"/>
              <a:t>UDP is a much lighter and faster protocol than TCP. </a:t>
            </a:r>
          </a:p>
          <a:p>
            <a:pPr lvl="2" algn="just" eaLnBrk="1" hangingPunct="1"/>
            <a:r>
              <a:rPr lang="en-IN" dirty="0" smtClean="0"/>
              <a:t>However, it does not guarantee packet delivery. </a:t>
            </a:r>
          </a:p>
          <a:p>
            <a:pPr lvl="1" algn="just" eaLnBrk="1" hangingPunct="1"/>
            <a:r>
              <a:rPr lang="en-IN" dirty="0" smtClean="0"/>
              <a:t>Both TCP and UDP can be secured with TLS/SSL (TCP) or DTLS (UDP).</a:t>
            </a:r>
          </a:p>
        </p:txBody>
      </p:sp>
    </p:spTree>
    <p:extLst>
      <p:ext uri="{BB962C8B-B14F-4D97-AF65-F5344CB8AC3E}">
        <p14:creationId xmlns:p14="http://schemas.microsoft.com/office/powerpoint/2010/main" xmlns="" val="16519662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r>
              <a:rPr lang="en-IN" b="1" dirty="0"/>
              <a:t/>
            </a:r>
            <a:br>
              <a:rPr lang="en-IN" b="1" dirty="0"/>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74FB746F-50DA-4177-9D07-8A78D9757A95}" type="slidenum">
              <a:rPr lang="en-US"/>
              <a:pPr>
                <a:defRPr/>
              </a:pPr>
              <a:t>108</a:t>
            </a:fld>
            <a:endParaRPr lang="en-US"/>
          </a:p>
        </p:txBody>
      </p:sp>
      <p:sp>
        <p:nvSpPr>
          <p:cNvPr id="4" name="Content Placeholder 3"/>
          <p:cNvSpPr>
            <a:spLocks noGrp="1"/>
          </p:cNvSpPr>
          <p:nvPr>
            <p:ph sz="quarter" idx="1"/>
          </p:nvPr>
        </p:nvSpPr>
        <p:spPr>
          <a:xfrm>
            <a:off x="0" y="1600200"/>
            <a:ext cx="9144000" cy="5141168"/>
          </a:xfrm>
        </p:spPr>
        <p:txBody>
          <a:bodyPr>
            <a:normAutofit lnSpcReduction="10000"/>
          </a:bodyPr>
          <a:lstStyle/>
          <a:p>
            <a:pPr marL="320040" indent="-320040" algn="just" eaLnBrk="1" fontAlgn="auto" hangingPunct="1">
              <a:spcAft>
                <a:spcPts val="0"/>
              </a:spcAft>
              <a:buFont typeface="Wingdings"/>
              <a:buChar char=""/>
              <a:defRPr/>
            </a:pPr>
            <a:r>
              <a:rPr lang="en-IN" b="1" dirty="0">
                <a:solidFill>
                  <a:srgbClr val="00B050"/>
                </a:solidFill>
              </a:rPr>
              <a:t>IoT Network Management </a:t>
            </a:r>
            <a:r>
              <a:rPr lang="en-IN" b="1" dirty="0" smtClean="0">
                <a:solidFill>
                  <a:srgbClr val="00B050"/>
                </a:solidFill>
              </a:rPr>
              <a:t>Sublayer</a:t>
            </a:r>
          </a:p>
          <a:p>
            <a:pPr marL="640080" lvl="1" indent="-274320" algn="just" eaLnBrk="1" fontAlgn="auto" hangingPunct="1">
              <a:spcAft>
                <a:spcPts val="0"/>
              </a:spcAft>
              <a:buFont typeface="Wingdings 2"/>
              <a:buChar char=""/>
              <a:defRPr/>
            </a:pPr>
            <a:r>
              <a:rPr lang="en-IN" dirty="0"/>
              <a:t>IP, TCP, and UDP bring </a:t>
            </a:r>
            <a:r>
              <a:rPr lang="en-IN" dirty="0">
                <a:solidFill>
                  <a:srgbClr val="0070C0"/>
                </a:solidFill>
              </a:rPr>
              <a:t>connectivity</a:t>
            </a:r>
            <a:r>
              <a:rPr lang="en-IN" dirty="0"/>
              <a:t> to IoT networks. </a:t>
            </a:r>
            <a:endParaRPr lang="en-IN" dirty="0" smtClean="0"/>
          </a:p>
          <a:p>
            <a:pPr marL="640080" lvl="1" indent="-274320" algn="just" eaLnBrk="1" fontAlgn="auto" hangingPunct="1">
              <a:spcAft>
                <a:spcPts val="0"/>
              </a:spcAft>
              <a:buFont typeface="Wingdings 2"/>
              <a:buChar char=""/>
              <a:defRPr/>
            </a:pPr>
            <a:r>
              <a:rPr lang="en-IN" dirty="0" smtClean="0"/>
              <a:t>Upper-layer </a:t>
            </a:r>
            <a:r>
              <a:rPr lang="en-IN" dirty="0"/>
              <a:t>protocols need to </a:t>
            </a:r>
            <a:r>
              <a:rPr lang="en-IN" dirty="0">
                <a:solidFill>
                  <a:srgbClr val="0070C0"/>
                </a:solidFill>
              </a:rPr>
              <a:t>take care of data transmission</a:t>
            </a:r>
            <a:r>
              <a:rPr lang="en-IN" dirty="0"/>
              <a:t> between the smart objects and other systems. </a:t>
            </a:r>
            <a:endParaRPr lang="en-IN" dirty="0" smtClean="0"/>
          </a:p>
          <a:p>
            <a:pPr marL="640080" lvl="1" indent="-274320" algn="just" eaLnBrk="1" fontAlgn="auto" hangingPunct="1">
              <a:spcAft>
                <a:spcPts val="0"/>
              </a:spcAft>
              <a:buFont typeface="Wingdings 2"/>
              <a:buChar char=""/>
              <a:defRPr/>
            </a:pPr>
            <a:r>
              <a:rPr lang="en-IN" dirty="0" smtClean="0"/>
              <a:t>Multiple </a:t>
            </a:r>
            <a:r>
              <a:rPr lang="en-IN" dirty="0"/>
              <a:t>protocols have been leveraged or created to solve IoT data communication problems. </a:t>
            </a:r>
            <a:endParaRPr lang="en-IN" dirty="0" smtClean="0"/>
          </a:p>
          <a:p>
            <a:pPr marL="640080" lvl="1" indent="-274320" algn="just" eaLnBrk="1" fontAlgn="auto" hangingPunct="1">
              <a:spcAft>
                <a:spcPts val="0"/>
              </a:spcAft>
              <a:buFont typeface="Wingdings 2"/>
              <a:buChar char=""/>
              <a:defRPr/>
            </a:pPr>
            <a:r>
              <a:rPr lang="en-IN" dirty="0" smtClean="0"/>
              <a:t>Some </a:t>
            </a:r>
            <a:r>
              <a:rPr lang="en-IN" dirty="0"/>
              <a:t>networks rely on a </a:t>
            </a:r>
            <a:endParaRPr lang="en-IN" dirty="0" smtClean="0"/>
          </a:p>
          <a:p>
            <a:pPr lvl="2" algn="just" eaLnBrk="1" fontAlgn="auto" hangingPunct="1">
              <a:spcAft>
                <a:spcPts val="0"/>
              </a:spcAft>
              <a:buFont typeface="Wingdings"/>
              <a:buChar char=""/>
              <a:defRPr/>
            </a:pPr>
            <a:r>
              <a:rPr lang="en-IN" b="1" dirty="0" smtClean="0"/>
              <a:t>push </a:t>
            </a:r>
            <a:r>
              <a:rPr lang="en-IN" b="1" dirty="0"/>
              <a:t>model</a:t>
            </a:r>
            <a:r>
              <a:rPr lang="en-IN" dirty="0"/>
              <a:t> </a:t>
            </a:r>
            <a:endParaRPr lang="en-IN" dirty="0" smtClean="0"/>
          </a:p>
          <a:p>
            <a:pPr lvl="3" algn="just" eaLnBrk="1" fontAlgn="auto" hangingPunct="1">
              <a:spcAft>
                <a:spcPts val="0"/>
              </a:spcAft>
              <a:buClr>
                <a:schemeClr val="accent3"/>
              </a:buClr>
              <a:buFont typeface="Wingdings"/>
              <a:buChar char=""/>
              <a:defRPr/>
            </a:pPr>
            <a:r>
              <a:rPr lang="en-IN" dirty="0" smtClean="0"/>
              <a:t>that </a:t>
            </a:r>
            <a:r>
              <a:rPr lang="en-IN" dirty="0"/>
              <a:t>is, a sensor reports at a regular interval or based on a local </a:t>
            </a:r>
            <a:r>
              <a:rPr lang="en-IN" dirty="0" smtClean="0"/>
              <a:t>trigger</a:t>
            </a:r>
          </a:p>
          <a:p>
            <a:pPr lvl="2" algn="just" eaLnBrk="1" fontAlgn="auto" hangingPunct="1">
              <a:spcAft>
                <a:spcPts val="0"/>
              </a:spcAft>
              <a:buFont typeface="Wingdings"/>
              <a:buChar char=""/>
              <a:defRPr/>
            </a:pPr>
            <a:r>
              <a:rPr lang="en-IN" b="1" dirty="0" smtClean="0"/>
              <a:t>pull </a:t>
            </a:r>
            <a:r>
              <a:rPr lang="en-IN" b="1" dirty="0"/>
              <a:t>model</a:t>
            </a:r>
            <a:r>
              <a:rPr lang="en-IN" dirty="0"/>
              <a:t> </a:t>
            </a:r>
            <a:endParaRPr lang="en-IN" dirty="0" smtClean="0"/>
          </a:p>
          <a:p>
            <a:pPr lvl="3" algn="just" eaLnBrk="1" fontAlgn="auto" hangingPunct="1">
              <a:spcAft>
                <a:spcPts val="0"/>
              </a:spcAft>
              <a:buClr>
                <a:schemeClr val="accent3"/>
              </a:buClr>
              <a:buFont typeface="Wingdings"/>
              <a:buChar char=""/>
              <a:defRPr/>
            </a:pPr>
            <a:r>
              <a:rPr lang="en-IN" dirty="0" smtClean="0"/>
              <a:t>that </a:t>
            </a:r>
            <a:r>
              <a:rPr lang="en-IN" dirty="0"/>
              <a:t>is, an application queries the sensor over the </a:t>
            </a:r>
            <a:r>
              <a:rPr lang="en-IN" dirty="0" smtClean="0"/>
              <a:t>network</a:t>
            </a:r>
          </a:p>
          <a:p>
            <a:pPr lvl="2" algn="just" eaLnBrk="1" fontAlgn="auto" hangingPunct="1">
              <a:spcAft>
                <a:spcPts val="0"/>
              </a:spcAft>
              <a:buFont typeface="Wingdings"/>
              <a:buChar char=""/>
              <a:defRPr/>
            </a:pPr>
            <a:r>
              <a:rPr lang="en-IN" b="1" dirty="0" smtClean="0"/>
              <a:t>Multiple </a:t>
            </a:r>
            <a:r>
              <a:rPr lang="en-IN" b="1" dirty="0"/>
              <a:t>hybrid approaches</a:t>
            </a:r>
            <a:r>
              <a:rPr lang="en-IN" dirty="0"/>
              <a:t> are also possible.</a:t>
            </a:r>
          </a:p>
          <a:p>
            <a:pPr marL="320040" indent="-320040" algn="just" eaLnBrk="1" fontAlgn="auto" hangingPunct="1">
              <a:spcAft>
                <a:spcPts val="0"/>
              </a:spcAft>
              <a:buFont typeface="Wingdings"/>
              <a:buChar char=""/>
              <a:defRPr/>
            </a:pPr>
            <a:endParaRPr lang="en-IN" dirty="0" smtClean="0"/>
          </a:p>
        </p:txBody>
      </p:sp>
    </p:spTree>
    <p:extLst>
      <p:ext uri="{BB962C8B-B14F-4D97-AF65-F5344CB8AC3E}">
        <p14:creationId xmlns:p14="http://schemas.microsoft.com/office/powerpoint/2010/main" xmlns="" val="12589661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701B753C-D7B7-4F40-9744-9975AAEDCFAB}" type="slidenum">
              <a:rPr lang="en-US"/>
              <a:pPr>
                <a:defRPr/>
              </a:pPr>
              <a:t>109</a:t>
            </a:fld>
            <a:endParaRPr lang="en-US"/>
          </a:p>
        </p:txBody>
      </p:sp>
      <p:sp>
        <p:nvSpPr>
          <p:cNvPr id="78852" name="Content Placeholder 3"/>
          <p:cNvSpPr>
            <a:spLocks noGrp="1"/>
          </p:cNvSpPr>
          <p:nvPr>
            <p:ph sz="quarter" idx="1"/>
          </p:nvPr>
        </p:nvSpPr>
        <p:spPr>
          <a:xfrm>
            <a:off x="612775" y="1600200"/>
            <a:ext cx="8153400" cy="4495800"/>
          </a:xfrm>
        </p:spPr>
        <p:txBody>
          <a:bodyPr/>
          <a:lstStyle/>
          <a:p>
            <a:pPr algn="just" eaLnBrk="1" hangingPunct="1"/>
            <a:r>
              <a:rPr lang="en-IN" b="1" dirty="0" smtClean="0">
                <a:solidFill>
                  <a:srgbClr val="00B050"/>
                </a:solidFill>
              </a:rPr>
              <a:t>Web-based protocols</a:t>
            </a:r>
          </a:p>
          <a:p>
            <a:pPr lvl="1" algn="just" eaLnBrk="1" hangingPunct="1"/>
            <a:r>
              <a:rPr lang="en-IN" b="1" dirty="0" smtClean="0"/>
              <a:t>HTTP</a:t>
            </a:r>
          </a:p>
          <a:p>
            <a:pPr lvl="1" algn="just" eaLnBrk="1" hangingPunct="1"/>
            <a:r>
              <a:rPr lang="en-IN" b="1" dirty="0" err="1" smtClean="0"/>
              <a:t>WebSocket</a:t>
            </a:r>
            <a:endParaRPr lang="en-IN" b="1" dirty="0" smtClean="0"/>
          </a:p>
          <a:p>
            <a:pPr lvl="1" algn="just" eaLnBrk="1" hangingPunct="1"/>
            <a:r>
              <a:rPr lang="en-IN" b="1" dirty="0" smtClean="0"/>
              <a:t>Extensible Messaging and Presence Protocol (XMPP)</a:t>
            </a:r>
            <a:endParaRPr lang="en-IN" dirty="0" smtClean="0"/>
          </a:p>
        </p:txBody>
      </p:sp>
    </p:spTree>
    <p:extLst>
      <p:ext uri="{BB962C8B-B14F-4D97-AF65-F5344CB8AC3E}">
        <p14:creationId xmlns:p14="http://schemas.microsoft.com/office/powerpoint/2010/main" xmlns="" val="2285184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rgbClr val="FF0000"/>
                </a:solidFill>
              </a:rPr>
              <a:t>Why IoT ?</a:t>
            </a:r>
            <a:r>
              <a:rPr lang="en-US" dirty="0"/>
              <a:t> </a:t>
            </a:r>
            <a:br>
              <a:rPr lang="en-US"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447800"/>
            <a:ext cx="9144000" cy="541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3622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4F25CE4A-C147-456B-A44B-3E9BD25783D8}" type="slidenum">
              <a:rPr lang="en-US"/>
              <a:pPr>
                <a:defRPr/>
              </a:pPr>
              <a:t>110</a:t>
            </a:fld>
            <a:endParaRPr lang="en-US"/>
          </a:p>
        </p:txBody>
      </p:sp>
      <p:sp>
        <p:nvSpPr>
          <p:cNvPr id="79876" name="Content Placeholder 3"/>
          <p:cNvSpPr>
            <a:spLocks noGrp="1"/>
          </p:cNvSpPr>
          <p:nvPr>
            <p:ph sz="quarter" idx="1"/>
          </p:nvPr>
        </p:nvSpPr>
        <p:spPr>
          <a:xfrm>
            <a:off x="0" y="1600200"/>
            <a:ext cx="9144000" cy="5257800"/>
          </a:xfrm>
        </p:spPr>
        <p:txBody>
          <a:bodyPr/>
          <a:lstStyle/>
          <a:p>
            <a:pPr algn="just" eaLnBrk="1" hangingPunct="1"/>
            <a:r>
              <a:rPr lang="en-IN" dirty="0" smtClean="0"/>
              <a:t>Some IoT implementers have suggested </a:t>
            </a:r>
            <a:r>
              <a:rPr lang="en-IN" b="1" dirty="0" smtClean="0"/>
              <a:t>HTTP</a:t>
            </a:r>
            <a:r>
              <a:rPr lang="en-IN" dirty="0" smtClean="0"/>
              <a:t> for the data transfer phase. </a:t>
            </a:r>
          </a:p>
          <a:p>
            <a:pPr lvl="1" algn="just" eaLnBrk="1" hangingPunct="1"/>
            <a:r>
              <a:rPr lang="en-IN" dirty="0" smtClean="0"/>
              <a:t>HTTP has a </a:t>
            </a:r>
            <a:r>
              <a:rPr lang="en-IN" dirty="0" smtClean="0">
                <a:solidFill>
                  <a:srgbClr val="00B050"/>
                </a:solidFill>
              </a:rPr>
              <a:t>client and server </a:t>
            </a:r>
            <a:r>
              <a:rPr lang="en-IN" dirty="0" smtClean="0"/>
              <a:t>component. </a:t>
            </a:r>
          </a:p>
          <a:p>
            <a:pPr lvl="2" algn="just" eaLnBrk="1" hangingPunct="1"/>
            <a:r>
              <a:rPr lang="en-IN" dirty="0" smtClean="0"/>
              <a:t>The sensor could use the client part to establish a connection to the IoT central application (the server), </a:t>
            </a:r>
          </a:p>
          <a:p>
            <a:pPr lvl="2" algn="just" eaLnBrk="1" hangingPunct="1"/>
            <a:r>
              <a:rPr lang="en-IN" dirty="0" smtClean="0"/>
              <a:t>but HTTP is something of a fat protocol and was not designed to operate in constrained environments with </a:t>
            </a:r>
            <a:r>
              <a:rPr lang="en-IN" dirty="0" smtClean="0">
                <a:solidFill>
                  <a:srgbClr val="00B050"/>
                </a:solidFill>
              </a:rPr>
              <a:t>low memory, low power, low bandwidth, and a high rate of packet failure</a:t>
            </a:r>
            <a:r>
              <a:rPr lang="en-IN" dirty="0" smtClean="0"/>
              <a:t>.</a:t>
            </a:r>
          </a:p>
        </p:txBody>
      </p:sp>
    </p:spTree>
    <p:extLst>
      <p:ext uri="{BB962C8B-B14F-4D97-AF65-F5344CB8AC3E}">
        <p14:creationId xmlns:p14="http://schemas.microsoft.com/office/powerpoint/2010/main" xmlns="" val="15697378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1440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A4654155-6D9D-42DB-946D-A32307056523}" type="slidenum">
              <a:rPr lang="en-US"/>
              <a:pPr>
                <a:defRPr/>
              </a:pPr>
              <a:t>111</a:t>
            </a:fld>
            <a:endParaRPr lang="en-US"/>
          </a:p>
        </p:txBody>
      </p:sp>
      <p:sp>
        <p:nvSpPr>
          <p:cNvPr id="80900" name="Content Placeholder 3"/>
          <p:cNvSpPr>
            <a:spLocks noGrp="1"/>
          </p:cNvSpPr>
          <p:nvPr>
            <p:ph sz="quarter" idx="1"/>
          </p:nvPr>
        </p:nvSpPr>
        <p:spPr>
          <a:xfrm>
            <a:off x="0" y="1600200"/>
            <a:ext cx="9144000" cy="5257800"/>
          </a:xfrm>
        </p:spPr>
        <p:txBody>
          <a:bodyPr/>
          <a:lstStyle/>
          <a:p>
            <a:pPr algn="just" eaLnBrk="1" hangingPunct="1"/>
            <a:r>
              <a:rPr lang="en-IN" b="1" dirty="0" err="1" smtClean="0">
                <a:solidFill>
                  <a:srgbClr val="00B050"/>
                </a:solidFill>
              </a:rPr>
              <a:t>WebSocket</a:t>
            </a:r>
            <a:r>
              <a:rPr lang="en-IN" dirty="0" smtClean="0">
                <a:solidFill>
                  <a:srgbClr val="00B050"/>
                </a:solidFill>
              </a:rPr>
              <a:t> (Small compared to HTTP)</a:t>
            </a:r>
          </a:p>
          <a:p>
            <a:pPr lvl="1" algn="just" eaLnBrk="1" hangingPunct="1"/>
            <a:r>
              <a:rPr lang="en-IN" dirty="0" smtClean="0"/>
              <a:t>is part of the HTML5 specification, and provides a simple </a:t>
            </a:r>
            <a:r>
              <a:rPr lang="en-IN" dirty="0" smtClean="0">
                <a:solidFill>
                  <a:srgbClr val="0070C0"/>
                </a:solidFill>
              </a:rPr>
              <a:t>bidirectional connection </a:t>
            </a:r>
            <a:r>
              <a:rPr lang="en-IN" dirty="0" smtClean="0"/>
              <a:t>over a single connection. </a:t>
            </a:r>
          </a:p>
          <a:p>
            <a:pPr lvl="1" algn="just" eaLnBrk="1" hangingPunct="1"/>
            <a:r>
              <a:rPr lang="en-IN" dirty="0" err="1" smtClean="0"/>
              <a:t>WebSocket</a:t>
            </a:r>
            <a:r>
              <a:rPr lang="en-IN" dirty="0" smtClean="0"/>
              <a:t> to manage the connection between the smart object and an external application. </a:t>
            </a:r>
          </a:p>
          <a:p>
            <a:pPr lvl="1" algn="just" eaLnBrk="1" hangingPunct="1"/>
            <a:r>
              <a:rPr lang="en-IN" dirty="0" err="1" smtClean="0"/>
              <a:t>WebSocket</a:t>
            </a:r>
            <a:r>
              <a:rPr lang="en-IN" dirty="0" smtClean="0"/>
              <a:t> is often combined with other protocols, such as </a:t>
            </a:r>
            <a:r>
              <a:rPr lang="en-IN" dirty="0" smtClean="0">
                <a:solidFill>
                  <a:srgbClr val="0070C0"/>
                </a:solidFill>
              </a:rPr>
              <a:t>MQTT (Message Queue Telemetry Transport )</a:t>
            </a:r>
            <a:r>
              <a:rPr lang="en-IN" b="1" dirty="0" smtClean="0">
                <a:solidFill>
                  <a:srgbClr val="0070C0"/>
                </a:solidFill>
              </a:rPr>
              <a:t>.</a:t>
            </a:r>
          </a:p>
          <a:p>
            <a:pPr lvl="1" algn="just" eaLnBrk="1" hangingPunct="1"/>
            <a:endParaRPr lang="en-IN" b="1" dirty="0" smtClean="0"/>
          </a:p>
        </p:txBody>
      </p:sp>
    </p:spTree>
    <p:extLst>
      <p:ext uri="{BB962C8B-B14F-4D97-AF65-F5344CB8AC3E}">
        <p14:creationId xmlns:p14="http://schemas.microsoft.com/office/powerpoint/2010/main" xmlns="" val="28291361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2FB1379A-9BF9-465B-8DE3-E9ADBFF54EFD}" type="slidenum">
              <a:rPr lang="en-US"/>
              <a:pPr>
                <a:defRPr/>
              </a:pPr>
              <a:t>112</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solidFill>
                  <a:srgbClr val="00B050"/>
                </a:solidFill>
              </a:rPr>
              <a:t>Extensible Messaging and Presence Protocol (XMPP</a:t>
            </a:r>
            <a:r>
              <a:rPr lang="en-IN" b="1" dirty="0" smtClean="0">
                <a:solidFill>
                  <a:srgbClr val="00B050"/>
                </a:solidFill>
              </a:rPr>
              <a:t>)</a:t>
            </a:r>
          </a:p>
          <a:p>
            <a:pPr marL="640080" lvl="1" indent="-274320" algn="just" eaLnBrk="1" fontAlgn="auto" hangingPunct="1">
              <a:spcAft>
                <a:spcPts val="0"/>
              </a:spcAft>
              <a:buFont typeface="Wingdings 2"/>
              <a:buChar char=""/>
              <a:defRPr/>
            </a:pPr>
            <a:r>
              <a:rPr lang="en-IN" dirty="0" smtClean="0"/>
              <a:t>XMPP </a:t>
            </a:r>
            <a:r>
              <a:rPr lang="en-IN" dirty="0"/>
              <a:t>is based on </a:t>
            </a:r>
            <a:r>
              <a:rPr lang="en-IN" dirty="0">
                <a:solidFill>
                  <a:srgbClr val="0070C0"/>
                </a:solidFill>
              </a:rPr>
              <a:t>instant messaging and presence</a:t>
            </a:r>
            <a:r>
              <a:rPr lang="en-IN" dirty="0"/>
              <a:t>. </a:t>
            </a:r>
            <a:endParaRPr lang="en-IN" dirty="0" smtClean="0"/>
          </a:p>
          <a:p>
            <a:pPr marL="640080" lvl="1" indent="-274320" algn="just" eaLnBrk="1" fontAlgn="auto" hangingPunct="1">
              <a:spcAft>
                <a:spcPts val="0"/>
              </a:spcAft>
              <a:buFont typeface="Wingdings 2"/>
              <a:buChar char=""/>
              <a:defRPr/>
            </a:pPr>
            <a:r>
              <a:rPr lang="en-IN" dirty="0" smtClean="0"/>
              <a:t>It </a:t>
            </a:r>
            <a:r>
              <a:rPr lang="en-IN" dirty="0"/>
              <a:t>allows the exchange of data between two or more systems and supports </a:t>
            </a:r>
            <a:r>
              <a:rPr lang="en-IN" dirty="0">
                <a:solidFill>
                  <a:srgbClr val="0070C0"/>
                </a:solidFill>
              </a:rPr>
              <a:t>presence and contact list maintenance</a:t>
            </a:r>
            <a:r>
              <a:rPr lang="en-IN" dirty="0"/>
              <a:t>. </a:t>
            </a:r>
            <a:endParaRPr lang="en-IN" dirty="0" smtClean="0"/>
          </a:p>
          <a:p>
            <a:pPr marL="640080" lvl="1" indent="-274320" algn="just" eaLnBrk="1" fontAlgn="auto" hangingPunct="1">
              <a:spcAft>
                <a:spcPts val="0"/>
              </a:spcAft>
              <a:buFont typeface="Wingdings 2"/>
              <a:buChar char=""/>
              <a:defRPr/>
            </a:pPr>
            <a:r>
              <a:rPr lang="en-IN" dirty="0" smtClean="0"/>
              <a:t>It </a:t>
            </a:r>
            <a:r>
              <a:rPr lang="en-IN" dirty="0"/>
              <a:t>can also handle publish/subscribe, making it a good choice for distribution of information to multiple devices.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solidFill>
                  <a:srgbClr val="00B050"/>
                </a:solidFill>
              </a:rPr>
              <a:t>limitation</a:t>
            </a:r>
            <a:r>
              <a:rPr lang="en-IN" dirty="0"/>
              <a:t> of XMPP is its reliance on TCP, </a:t>
            </a:r>
            <a:endParaRPr lang="en-IN" dirty="0" smtClean="0"/>
          </a:p>
          <a:p>
            <a:pPr lvl="2" algn="just" eaLnBrk="1" fontAlgn="auto" hangingPunct="1">
              <a:spcAft>
                <a:spcPts val="0"/>
              </a:spcAft>
              <a:buFont typeface="Wingdings"/>
              <a:buChar char=""/>
              <a:defRPr/>
            </a:pPr>
            <a:r>
              <a:rPr lang="en-IN" dirty="0" smtClean="0"/>
              <a:t>which </a:t>
            </a:r>
            <a:r>
              <a:rPr lang="en-IN" dirty="0"/>
              <a:t>may force subscribers to maintain open sessions to other systems and may be a limitation for memory-constrained objects.</a:t>
            </a:r>
            <a:endParaRPr lang="en-IN" dirty="0" smtClean="0"/>
          </a:p>
        </p:txBody>
      </p:sp>
    </p:spTree>
    <p:extLst>
      <p:ext uri="{BB962C8B-B14F-4D97-AF65-F5344CB8AC3E}">
        <p14:creationId xmlns:p14="http://schemas.microsoft.com/office/powerpoint/2010/main" xmlns="" val="44990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9F3D71C6-A367-4CCA-A2DE-B5B008632369}" type="slidenum">
              <a:rPr lang="en-US"/>
              <a:pPr>
                <a:defRPr/>
              </a:pPr>
              <a:t>113</a:t>
            </a:fld>
            <a:endParaRPr lang="en-US"/>
          </a:p>
        </p:txBody>
      </p:sp>
      <p:sp>
        <p:nvSpPr>
          <p:cNvPr id="82948" name="Content Placeholder 3"/>
          <p:cNvSpPr>
            <a:spLocks noGrp="1"/>
          </p:cNvSpPr>
          <p:nvPr>
            <p:ph sz="quarter" idx="1"/>
          </p:nvPr>
        </p:nvSpPr>
        <p:spPr>
          <a:xfrm>
            <a:off x="0" y="1628800"/>
            <a:ext cx="9144000" cy="5229200"/>
          </a:xfrm>
        </p:spPr>
        <p:txBody>
          <a:bodyPr/>
          <a:lstStyle/>
          <a:p>
            <a:pPr algn="just" eaLnBrk="1" hangingPunct="1"/>
            <a:r>
              <a:rPr lang="en-IN" b="1" dirty="0" smtClean="0">
                <a:solidFill>
                  <a:srgbClr val="00B050"/>
                </a:solidFill>
              </a:rPr>
              <a:t>IoT protocol</a:t>
            </a:r>
          </a:p>
          <a:p>
            <a:pPr lvl="1" algn="just" eaLnBrk="1" hangingPunct="1"/>
            <a:r>
              <a:rPr lang="en-IN" b="1" dirty="0" smtClean="0"/>
              <a:t>IETF Constrained Restful Environments (</a:t>
            </a:r>
            <a:r>
              <a:rPr lang="en-IN" b="1" dirty="0" err="1" smtClean="0"/>
              <a:t>CoRE</a:t>
            </a:r>
            <a:r>
              <a:rPr lang="en-IN" b="1" dirty="0" smtClean="0"/>
              <a:t>) </a:t>
            </a:r>
          </a:p>
          <a:p>
            <a:pPr lvl="1" algn="just" eaLnBrk="1" hangingPunct="1"/>
            <a:r>
              <a:rPr lang="en-IN" b="1" dirty="0" smtClean="0"/>
              <a:t>Constrained Application Protocol (</a:t>
            </a:r>
            <a:r>
              <a:rPr lang="en-IN" b="1" dirty="0" err="1" smtClean="0"/>
              <a:t>CoAP</a:t>
            </a:r>
            <a:r>
              <a:rPr lang="en-IN" b="1" dirty="0" smtClean="0"/>
              <a:t>)</a:t>
            </a:r>
            <a:r>
              <a:rPr lang="en-IN" dirty="0" smtClean="0"/>
              <a:t>.</a:t>
            </a:r>
          </a:p>
          <a:p>
            <a:pPr lvl="1" algn="just" eaLnBrk="1" hangingPunct="1"/>
            <a:r>
              <a:rPr lang="en-IN" b="1" dirty="0" smtClean="0"/>
              <a:t>MQTT</a:t>
            </a:r>
            <a:r>
              <a:rPr lang="en-IN" dirty="0">
                <a:solidFill>
                  <a:srgbClr val="0070C0"/>
                </a:solidFill>
              </a:rPr>
              <a:t> </a:t>
            </a:r>
            <a:r>
              <a:rPr lang="en-IN" b="1" dirty="0" smtClean="0"/>
              <a:t>(Message </a:t>
            </a:r>
            <a:r>
              <a:rPr lang="en-IN" b="1" dirty="0"/>
              <a:t>Queue Telemetry </a:t>
            </a:r>
            <a:r>
              <a:rPr lang="en-IN" b="1" dirty="0" smtClean="0"/>
              <a:t>Transport)</a:t>
            </a:r>
          </a:p>
          <a:p>
            <a:pPr algn="just" eaLnBrk="1" hangingPunct="1"/>
            <a:endParaRPr lang="en-IN" dirty="0" smtClean="0"/>
          </a:p>
        </p:txBody>
      </p:sp>
    </p:spTree>
    <p:extLst>
      <p:ext uri="{BB962C8B-B14F-4D97-AF65-F5344CB8AC3E}">
        <p14:creationId xmlns:p14="http://schemas.microsoft.com/office/powerpoint/2010/main" xmlns="" val="34403965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7ACC5817-7929-4AB8-A894-486D81509BFD}" type="slidenum">
              <a:rPr lang="en-US"/>
              <a:pPr>
                <a:defRPr/>
              </a:pPr>
              <a:t>114</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t>IETF Constrained Restful Environments (</a:t>
            </a:r>
            <a:r>
              <a:rPr lang="en-IN" b="1" dirty="0" err="1"/>
              <a:t>CoRE</a:t>
            </a:r>
            <a:r>
              <a:rPr lang="en-IN" b="1" dirty="0"/>
              <a:t>) </a:t>
            </a:r>
            <a:endParaRPr lang="en-IN" b="1" dirty="0" smtClean="0"/>
          </a:p>
          <a:p>
            <a:pPr marL="320040" indent="-320040" algn="just" eaLnBrk="1" fontAlgn="auto" hangingPunct="1">
              <a:spcAft>
                <a:spcPts val="0"/>
              </a:spcAft>
              <a:buFont typeface="Wingdings"/>
              <a:buChar char=""/>
              <a:defRPr/>
            </a:pPr>
            <a:r>
              <a:rPr lang="en-IN" dirty="0" smtClean="0"/>
              <a:t>Working group: </a:t>
            </a:r>
            <a:r>
              <a:rPr lang="en-IN" b="1" dirty="0" smtClean="0"/>
              <a:t>Constrained </a:t>
            </a:r>
            <a:r>
              <a:rPr lang="en-IN" b="1" dirty="0"/>
              <a:t>Application Protocol </a:t>
            </a:r>
            <a:r>
              <a:rPr lang="en-IN" b="1" dirty="0">
                <a:solidFill>
                  <a:srgbClr val="00B050"/>
                </a:solidFill>
              </a:rPr>
              <a:t>(</a:t>
            </a:r>
            <a:r>
              <a:rPr lang="en-IN" b="1" dirty="0" err="1">
                <a:solidFill>
                  <a:srgbClr val="00B050"/>
                </a:solidFill>
              </a:rPr>
              <a:t>CoAP</a:t>
            </a:r>
            <a:r>
              <a:rPr lang="en-IN" b="1" dirty="0">
                <a:solidFill>
                  <a:srgbClr val="00B050"/>
                </a:solidFill>
              </a:rPr>
              <a:t>)</a:t>
            </a:r>
            <a:r>
              <a:rPr lang="en-IN" dirty="0">
                <a:solidFill>
                  <a:srgbClr val="00B050"/>
                </a:solidFill>
              </a:rPr>
              <a:t>. </a:t>
            </a:r>
            <a:endParaRPr lang="en-IN" dirty="0" smtClean="0">
              <a:solidFill>
                <a:srgbClr val="00B050"/>
              </a:solidFill>
            </a:endParaRPr>
          </a:p>
          <a:p>
            <a:pPr marL="640080" lvl="1" indent="-274320" algn="just" eaLnBrk="1" fontAlgn="auto" hangingPunct="1">
              <a:spcAft>
                <a:spcPts val="0"/>
              </a:spcAft>
              <a:buFont typeface="Wingdings 2"/>
              <a:buChar char=""/>
              <a:defRPr/>
            </a:pPr>
            <a:r>
              <a:rPr lang="en-IN" dirty="0" err="1" smtClean="0"/>
              <a:t>CoAP</a:t>
            </a:r>
            <a:r>
              <a:rPr lang="en-IN" dirty="0" smtClean="0"/>
              <a:t> </a:t>
            </a:r>
            <a:r>
              <a:rPr lang="en-IN" dirty="0"/>
              <a:t>uses some methods similar to those of </a:t>
            </a:r>
            <a:r>
              <a:rPr lang="en-IN" dirty="0">
                <a:solidFill>
                  <a:srgbClr val="0070C0"/>
                </a:solidFill>
              </a:rPr>
              <a:t>HTTP</a:t>
            </a:r>
            <a:r>
              <a:rPr lang="en-IN" dirty="0"/>
              <a:t> (such as Get, Post, Put, and Delete) but implements a shorter list, thus limiting the size of the header. </a:t>
            </a:r>
            <a:endParaRPr lang="en-IN" dirty="0" smtClean="0"/>
          </a:p>
          <a:p>
            <a:pPr marL="640080" lvl="1" indent="-274320" algn="just" eaLnBrk="1" fontAlgn="auto" hangingPunct="1">
              <a:spcAft>
                <a:spcPts val="0"/>
              </a:spcAft>
              <a:buFont typeface="Wingdings 2"/>
              <a:buChar char=""/>
              <a:defRPr/>
            </a:pPr>
            <a:r>
              <a:rPr lang="en-IN" dirty="0" err="1" smtClean="0"/>
              <a:t>CoAP</a:t>
            </a:r>
            <a:r>
              <a:rPr lang="en-IN" dirty="0" smtClean="0"/>
              <a:t> </a:t>
            </a:r>
            <a:r>
              <a:rPr lang="en-IN" dirty="0"/>
              <a:t>also runs on </a:t>
            </a:r>
            <a:r>
              <a:rPr lang="en-IN" dirty="0">
                <a:solidFill>
                  <a:srgbClr val="0070C0"/>
                </a:solidFill>
              </a:rPr>
              <a:t>UDP</a:t>
            </a:r>
            <a:r>
              <a:rPr lang="en-IN" dirty="0"/>
              <a:t> (whereas HTTP typically uses TCP). </a:t>
            </a:r>
            <a:endParaRPr lang="en-IN" dirty="0" smtClean="0"/>
          </a:p>
          <a:p>
            <a:pPr marL="640080" lvl="1" indent="-274320" algn="just" eaLnBrk="1" fontAlgn="auto" hangingPunct="1">
              <a:spcAft>
                <a:spcPts val="0"/>
              </a:spcAft>
              <a:buFont typeface="Wingdings 2"/>
              <a:buChar char=""/>
              <a:defRPr/>
            </a:pPr>
            <a:r>
              <a:rPr lang="en-IN" dirty="0" err="1" smtClean="0"/>
              <a:t>CoAP</a:t>
            </a:r>
            <a:r>
              <a:rPr lang="en-IN" dirty="0" smtClean="0"/>
              <a:t> observation: Observation </a:t>
            </a:r>
            <a:r>
              <a:rPr lang="en-IN" dirty="0"/>
              <a:t>allows the streaming of state changes as they </a:t>
            </a:r>
            <a:r>
              <a:rPr lang="en-IN" dirty="0" smtClean="0"/>
              <a:t>occur</a:t>
            </a:r>
          </a:p>
        </p:txBody>
      </p:sp>
    </p:spTree>
    <p:extLst>
      <p:ext uri="{BB962C8B-B14F-4D97-AF65-F5344CB8AC3E}">
        <p14:creationId xmlns:p14="http://schemas.microsoft.com/office/powerpoint/2010/main" xmlns="" val="8875998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B470B211-089B-47AE-8FB8-D64B0DFF4F67}" type="slidenum">
              <a:rPr lang="en-US"/>
              <a:pPr>
                <a:defRPr/>
              </a:pPr>
              <a:t>115</a:t>
            </a:fld>
            <a:endParaRPr lang="en-US"/>
          </a:p>
        </p:txBody>
      </p:sp>
      <p:sp>
        <p:nvSpPr>
          <p:cNvPr id="4" name="Content Placeholder 3"/>
          <p:cNvSpPr>
            <a:spLocks noGrp="1"/>
          </p:cNvSpPr>
          <p:nvPr>
            <p:ph sz="quarter" idx="1"/>
          </p:nvPr>
        </p:nvSpPr>
        <p:spPr>
          <a:xfrm>
            <a:off x="0" y="1600200"/>
            <a:ext cx="9144000" cy="5257800"/>
          </a:xfrm>
        </p:spPr>
        <p:txBody>
          <a:bodyPr>
            <a:normAutofit lnSpcReduction="10000"/>
          </a:bodyPr>
          <a:lstStyle/>
          <a:p>
            <a:pPr marL="320040" indent="-320040" algn="just" eaLnBrk="1" fontAlgn="auto" hangingPunct="1">
              <a:spcAft>
                <a:spcPts val="0"/>
              </a:spcAft>
              <a:buFont typeface="Wingdings"/>
              <a:buChar char=""/>
              <a:defRPr/>
            </a:pPr>
            <a:r>
              <a:rPr lang="en-IN" b="1" dirty="0">
                <a:solidFill>
                  <a:srgbClr val="00B050"/>
                </a:solidFill>
              </a:rPr>
              <a:t>Message Queue Telemetry Transport (MQTT</a:t>
            </a:r>
            <a:r>
              <a:rPr lang="en-IN" b="1" dirty="0" smtClean="0">
                <a:solidFill>
                  <a:srgbClr val="00B050"/>
                </a:solidFill>
              </a:rPr>
              <a:t>)</a:t>
            </a:r>
            <a:endParaRPr lang="en-IN" dirty="0" smtClean="0">
              <a:solidFill>
                <a:srgbClr val="00B050"/>
              </a:solidFill>
            </a:endParaRPr>
          </a:p>
          <a:p>
            <a:pPr marL="320040" indent="-320040" algn="just" eaLnBrk="1" fontAlgn="auto" hangingPunct="1">
              <a:spcAft>
                <a:spcPts val="0"/>
              </a:spcAft>
              <a:buFont typeface="Wingdings"/>
              <a:buChar char=""/>
              <a:defRPr/>
            </a:pPr>
            <a:r>
              <a:rPr lang="en-IN" dirty="0" smtClean="0"/>
              <a:t>MQTT </a:t>
            </a:r>
            <a:r>
              <a:rPr lang="en-IN" dirty="0"/>
              <a:t>uses a </a:t>
            </a:r>
            <a:r>
              <a:rPr lang="en-IN" dirty="0">
                <a:solidFill>
                  <a:srgbClr val="0070C0"/>
                </a:solidFill>
              </a:rPr>
              <a:t>broker-based architecture</a:t>
            </a:r>
            <a:r>
              <a:rPr lang="en-IN" dirty="0"/>
              <a:t>. </a:t>
            </a:r>
            <a:endParaRPr lang="en-IN" dirty="0" smtClean="0"/>
          </a:p>
          <a:p>
            <a:pPr lvl="2" algn="just" eaLnBrk="1" fontAlgn="auto" hangingPunct="1">
              <a:spcAft>
                <a:spcPts val="0"/>
              </a:spcAft>
              <a:buFont typeface="Wingdings"/>
              <a:buChar char=""/>
              <a:defRPr/>
            </a:pPr>
            <a:r>
              <a:rPr lang="en-IN" dirty="0" smtClean="0"/>
              <a:t>The </a:t>
            </a:r>
            <a:r>
              <a:rPr lang="en-IN" dirty="0"/>
              <a:t>sensor can be set to be an </a:t>
            </a:r>
            <a:r>
              <a:rPr lang="en-IN" b="1" dirty="0"/>
              <a:t>MQTT publisher</a:t>
            </a:r>
            <a:r>
              <a:rPr lang="en-IN" dirty="0"/>
              <a:t> (publishes a piece of information), </a:t>
            </a:r>
            <a:endParaRPr lang="en-IN" dirty="0" smtClean="0"/>
          </a:p>
          <a:p>
            <a:pPr lvl="2" algn="just" eaLnBrk="1" fontAlgn="auto" hangingPunct="1">
              <a:spcAft>
                <a:spcPts val="0"/>
              </a:spcAft>
              <a:buFont typeface="Wingdings"/>
              <a:buChar char=""/>
              <a:defRPr/>
            </a:pPr>
            <a:r>
              <a:rPr lang="en-IN" dirty="0" smtClean="0"/>
              <a:t>the </a:t>
            </a:r>
            <a:r>
              <a:rPr lang="en-IN" dirty="0"/>
              <a:t>application that needs to receive the information can be set as the </a:t>
            </a:r>
            <a:r>
              <a:rPr lang="en-IN" b="1" dirty="0"/>
              <a:t>MQTT subscriber</a:t>
            </a:r>
            <a:r>
              <a:rPr lang="en-IN" dirty="0"/>
              <a:t>, </a:t>
            </a:r>
            <a:endParaRPr lang="en-IN" dirty="0" smtClean="0"/>
          </a:p>
          <a:p>
            <a:pPr lvl="2" algn="just" eaLnBrk="1" fontAlgn="auto" hangingPunct="1">
              <a:spcAft>
                <a:spcPts val="0"/>
              </a:spcAft>
              <a:buFont typeface="Wingdings"/>
              <a:buChar char=""/>
              <a:defRPr/>
            </a:pPr>
            <a:r>
              <a:rPr lang="en-IN" dirty="0" smtClean="0"/>
              <a:t>Any </a:t>
            </a:r>
            <a:r>
              <a:rPr lang="en-IN" dirty="0"/>
              <a:t>intermediary system can be set as a </a:t>
            </a:r>
            <a:r>
              <a:rPr lang="en-IN" b="1" dirty="0"/>
              <a:t>broker</a:t>
            </a:r>
            <a:r>
              <a:rPr lang="en-IN" dirty="0"/>
              <a:t> to relay the information between the publisher and the subscriber(s). </a:t>
            </a:r>
            <a:endParaRPr lang="en-IN" dirty="0" smtClean="0"/>
          </a:p>
          <a:p>
            <a:pPr marL="640080" lvl="1" indent="-274320" algn="just" eaLnBrk="1" fontAlgn="auto" hangingPunct="1">
              <a:spcAft>
                <a:spcPts val="0"/>
              </a:spcAft>
              <a:buFont typeface="Wingdings 2"/>
              <a:buChar char=""/>
              <a:defRPr/>
            </a:pPr>
            <a:r>
              <a:rPr lang="en-IN" dirty="0" smtClean="0"/>
              <a:t>MQTT </a:t>
            </a:r>
            <a:r>
              <a:rPr lang="en-IN" dirty="0"/>
              <a:t>runs over </a:t>
            </a:r>
            <a:r>
              <a:rPr lang="en-IN" dirty="0">
                <a:solidFill>
                  <a:srgbClr val="0070C0"/>
                </a:solidFill>
              </a:rPr>
              <a:t>TCP</a:t>
            </a:r>
            <a:r>
              <a:rPr lang="en-IN" dirty="0"/>
              <a:t>.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solidFill>
                  <a:srgbClr val="0070C0"/>
                </a:solidFill>
              </a:rPr>
              <a:t>consequence</a:t>
            </a:r>
            <a:r>
              <a:rPr lang="en-IN" dirty="0"/>
              <a:t> of the reliance on TCP is that an MQTT client typically holds a connection open to the broker at all times. </a:t>
            </a:r>
            <a:endParaRPr lang="en-IN" dirty="0" smtClean="0"/>
          </a:p>
          <a:p>
            <a:pPr marL="640080" lvl="1" indent="-274320" algn="just" eaLnBrk="1" fontAlgn="auto" hangingPunct="1">
              <a:spcAft>
                <a:spcPts val="0"/>
              </a:spcAft>
              <a:buFont typeface="Wingdings 2"/>
              <a:buChar char=""/>
              <a:defRPr/>
            </a:pPr>
            <a:r>
              <a:rPr lang="en-IN" dirty="0" smtClean="0"/>
              <a:t>This </a:t>
            </a:r>
            <a:r>
              <a:rPr lang="en-IN" dirty="0"/>
              <a:t>may be a limiting factor in environments where </a:t>
            </a:r>
            <a:r>
              <a:rPr lang="en-IN" dirty="0">
                <a:solidFill>
                  <a:srgbClr val="0070C0"/>
                </a:solidFill>
              </a:rPr>
              <a:t>loss is high </a:t>
            </a:r>
            <a:r>
              <a:rPr lang="en-IN" dirty="0"/>
              <a:t>or where computing resources are limited.</a:t>
            </a:r>
            <a:endParaRPr lang="en-IN" dirty="0" smtClean="0"/>
          </a:p>
        </p:txBody>
      </p:sp>
    </p:spTree>
    <p:extLst>
      <p:ext uri="{BB962C8B-B14F-4D97-AF65-F5344CB8AC3E}">
        <p14:creationId xmlns:p14="http://schemas.microsoft.com/office/powerpoint/2010/main" xmlns="" val="29241347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612775" y="228600"/>
            <a:ext cx="8153400" cy="990600"/>
          </a:xfrm>
        </p:spPr>
        <p:txBody>
          <a:bodyPr/>
          <a:lstStyle/>
          <a:p>
            <a:pPr eaLnBrk="1" hangingPunct="1"/>
            <a:r>
              <a:rPr lang="en-IN" sz="3600" b="1" dirty="0" smtClean="0">
                <a:solidFill>
                  <a:srgbClr val="FF0000"/>
                </a:solidFill>
              </a:rPr>
              <a:t>The Core IoT Functional Stack</a:t>
            </a:r>
            <a:br>
              <a:rPr lang="en-IN" sz="3600" b="1" dirty="0" smtClean="0">
                <a:solidFill>
                  <a:srgbClr val="FF0000"/>
                </a:solidFill>
              </a:rPr>
            </a:br>
            <a:r>
              <a:rPr lang="en-IN" sz="3600" b="1" dirty="0" smtClean="0">
                <a:solidFill>
                  <a:srgbClr val="FF0000"/>
                </a:solidFill>
              </a:rPr>
              <a:t>Layer 3: Applications and Analytics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D09271D6-1B73-4C91-94AB-758179F76A28}" type="slidenum">
              <a:rPr lang="en-US"/>
              <a:pPr>
                <a:defRPr/>
              </a:pPr>
              <a:t>116</a:t>
            </a:fld>
            <a:endParaRPr lang="en-US"/>
          </a:p>
        </p:txBody>
      </p:sp>
      <p:sp>
        <p:nvSpPr>
          <p:cNvPr id="4" name="Content Placeholder 3"/>
          <p:cNvSpPr>
            <a:spLocks noGrp="1"/>
          </p:cNvSpPr>
          <p:nvPr>
            <p:ph sz="quarter" idx="1"/>
          </p:nvPr>
        </p:nvSpPr>
        <p:spPr>
          <a:xfrm>
            <a:off x="0" y="1600200"/>
            <a:ext cx="9144000" cy="5257800"/>
          </a:xfrm>
        </p:spPr>
        <p:txBody>
          <a:bodyPr>
            <a:normAutofit fontScale="92500" lnSpcReduction="10000"/>
          </a:bodyPr>
          <a:lstStyle/>
          <a:p>
            <a:pPr marL="320040" indent="-320040" algn="just" eaLnBrk="1" fontAlgn="auto" hangingPunct="1">
              <a:spcAft>
                <a:spcPts val="0"/>
              </a:spcAft>
              <a:buFont typeface="Wingdings"/>
              <a:buChar char=""/>
              <a:defRPr/>
            </a:pPr>
            <a:r>
              <a:rPr lang="en-IN" b="1" dirty="0">
                <a:solidFill>
                  <a:srgbClr val="00B050"/>
                </a:solidFill>
              </a:rPr>
              <a:t>Analytics Versus Control Applications</a:t>
            </a:r>
          </a:p>
          <a:p>
            <a:pPr marL="640080" lvl="1" indent="-274320" algn="just" eaLnBrk="1" fontAlgn="auto" hangingPunct="1">
              <a:spcAft>
                <a:spcPts val="0"/>
              </a:spcAft>
              <a:buFont typeface="Wingdings 2"/>
              <a:buChar char=""/>
              <a:defRPr/>
            </a:pPr>
            <a:r>
              <a:rPr lang="en-IN" dirty="0"/>
              <a:t>Each application collects data and provides a range of functions based on analysing the collected data.</a:t>
            </a:r>
          </a:p>
          <a:p>
            <a:pPr marL="320040" indent="-320040" algn="just" eaLnBrk="1" fontAlgn="auto" hangingPunct="1">
              <a:spcAft>
                <a:spcPts val="0"/>
              </a:spcAft>
              <a:buFont typeface="Wingdings"/>
              <a:buChar char=""/>
              <a:defRPr/>
            </a:pPr>
            <a:r>
              <a:rPr lang="en-IN" b="1" dirty="0" smtClean="0">
                <a:solidFill>
                  <a:srgbClr val="00B050"/>
                </a:solidFill>
              </a:rPr>
              <a:t>Analytics application:</a:t>
            </a:r>
          </a:p>
          <a:p>
            <a:pPr marL="640080" lvl="1" indent="-274320" algn="just" eaLnBrk="1" fontAlgn="auto" hangingPunct="1">
              <a:spcAft>
                <a:spcPts val="0"/>
              </a:spcAft>
              <a:buFont typeface="Wingdings 2"/>
              <a:buChar char=""/>
              <a:defRPr/>
            </a:pPr>
            <a:r>
              <a:rPr lang="en-IN" dirty="0"/>
              <a:t>This type of application </a:t>
            </a:r>
            <a:r>
              <a:rPr lang="en-IN" dirty="0">
                <a:solidFill>
                  <a:srgbClr val="0070C0"/>
                </a:solidFill>
              </a:rPr>
              <a:t>collects</a:t>
            </a:r>
            <a:r>
              <a:rPr lang="en-IN" dirty="0"/>
              <a:t> data from multiple smart objects, </a:t>
            </a:r>
            <a:r>
              <a:rPr lang="en-IN" dirty="0">
                <a:solidFill>
                  <a:srgbClr val="0070C0"/>
                </a:solidFill>
              </a:rPr>
              <a:t>processes</a:t>
            </a:r>
            <a:r>
              <a:rPr lang="en-IN" dirty="0"/>
              <a:t> the collected data, and </a:t>
            </a:r>
            <a:r>
              <a:rPr lang="en-IN" dirty="0">
                <a:solidFill>
                  <a:srgbClr val="0070C0"/>
                </a:solidFill>
              </a:rPr>
              <a:t>displays</a:t>
            </a:r>
            <a:r>
              <a:rPr lang="en-IN" dirty="0"/>
              <a:t> information resulting from the data that was processed</a:t>
            </a:r>
            <a:r>
              <a:rPr lang="en-IN" dirty="0" smtClean="0"/>
              <a:t>.</a:t>
            </a:r>
          </a:p>
          <a:p>
            <a:pPr marL="320040" indent="-320040" algn="just" eaLnBrk="1" fontAlgn="auto" hangingPunct="1">
              <a:spcAft>
                <a:spcPts val="0"/>
              </a:spcAft>
              <a:buFont typeface="Wingdings"/>
              <a:buChar char=""/>
              <a:defRPr/>
            </a:pPr>
            <a:r>
              <a:rPr lang="en-IN" b="1" dirty="0">
                <a:solidFill>
                  <a:srgbClr val="00B050"/>
                </a:solidFill>
              </a:rPr>
              <a:t>Control application: </a:t>
            </a:r>
            <a:endParaRPr lang="en-IN" b="1" dirty="0" smtClean="0">
              <a:solidFill>
                <a:srgbClr val="00B050"/>
              </a:solidFill>
            </a:endParaRPr>
          </a:p>
          <a:p>
            <a:pPr marL="640080" lvl="1" indent="-274320" algn="just" eaLnBrk="1" fontAlgn="auto" hangingPunct="1">
              <a:spcAft>
                <a:spcPts val="0"/>
              </a:spcAft>
              <a:buFont typeface="Wingdings 2"/>
              <a:buChar char=""/>
              <a:defRPr/>
            </a:pPr>
            <a:r>
              <a:rPr lang="en-IN" dirty="0" smtClean="0"/>
              <a:t>This </a:t>
            </a:r>
            <a:r>
              <a:rPr lang="en-IN" dirty="0"/>
              <a:t>type of application controls the </a:t>
            </a:r>
            <a:r>
              <a:rPr lang="en-IN" dirty="0" err="1"/>
              <a:t>behavior</a:t>
            </a:r>
            <a:r>
              <a:rPr lang="en-IN" dirty="0"/>
              <a:t> of the smart object or the </a:t>
            </a:r>
            <a:r>
              <a:rPr lang="en-IN" dirty="0" err="1"/>
              <a:t>behavior</a:t>
            </a:r>
            <a:r>
              <a:rPr lang="en-IN" dirty="0"/>
              <a:t> of an object related to the smart object. </a:t>
            </a:r>
            <a:endParaRPr lang="en-IN" dirty="0" smtClean="0"/>
          </a:p>
          <a:p>
            <a:pPr lvl="2" algn="just" eaLnBrk="1" fontAlgn="auto" hangingPunct="1">
              <a:spcAft>
                <a:spcPts val="0"/>
              </a:spcAft>
              <a:buFont typeface="Wingdings"/>
              <a:buChar char=""/>
              <a:defRPr/>
            </a:pPr>
            <a:r>
              <a:rPr lang="en-IN" dirty="0" smtClean="0"/>
              <a:t>For </a:t>
            </a:r>
            <a:r>
              <a:rPr lang="en-IN" dirty="0"/>
              <a:t>example, a pressure sensor may be connected to a pump. A control application increases the pump speed when the connected sensor detects a drop in pressure.</a:t>
            </a:r>
            <a:endParaRPr lang="en-IN" dirty="0" smtClean="0"/>
          </a:p>
        </p:txBody>
      </p:sp>
    </p:spTree>
    <p:extLst>
      <p:ext uri="{BB962C8B-B14F-4D97-AF65-F5344CB8AC3E}">
        <p14:creationId xmlns:p14="http://schemas.microsoft.com/office/powerpoint/2010/main" xmlns="" val="22595385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12775" y="228600"/>
            <a:ext cx="8153400" cy="990600"/>
          </a:xfrm>
        </p:spPr>
        <p:txBody>
          <a:bodyPr/>
          <a:lstStyle/>
          <a:p>
            <a:pPr eaLnBrk="1" hangingPunct="1"/>
            <a:r>
              <a:rPr lang="en-IN" sz="3600" b="1" dirty="0" smtClean="0">
                <a:solidFill>
                  <a:srgbClr val="FF0000"/>
                </a:solidFill>
              </a:rPr>
              <a:t>The Core IoT Functional Stack</a:t>
            </a:r>
            <a:br>
              <a:rPr lang="en-IN" sz="3600" b="1" dirty="0" smtClean="0">
                <a:solidFill>
                  <a:srgbClr val="FF0000"/>
                </a:solidFill>
              </a:rPr>
            </a:br>
            <a:r>
              <a:rPr lang="en-IN" sz="3600" b="1" dirty="0" smtClean="0">
                <a:solidFill>
                  <a:srgbClr val="FF0000"/>
                </a:solidFill>
              </a:rPr>
              <a:t>Layer 3: Applications and Analytics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0E9E5360-B239-4D32-88C2-CF5294C74F48}" type="slidenum">
              <a:rPr lang="en-US"/>
              <a:pPr>
                <a:defRPr/>
              </a:pPr>
              <a:t>117</a:t>
            </a:fld>
            <a:endParaRPr lang="en-US"/>
          </a:p>
        </p:txBody>
      </p:sp>
      <p:sp>
        <p:nvSpPr>
          <p:cNvPr id="4" name="Content Placeholder 3"/>
          <p:cNvSpPr>
            <a:spLocks noGrp="1"/>
          </p:cNvSpPr>
          <p:nvPr>
            <p:ph sz="quarter" idx="1"/>
          </p:nvPr>
        </p:nvSpPr>
        <p:spPr>
          <a:xfrm>
            <a:off x="0" y="1600200"/>
            <a:ext cx="9036496" cy="5141168"/>
          </a:xfrm>
        </p:spPr>
        <p:txBody>
          <a:bodyPr>
            <a:normAutofit lnSpcReduction="10000"/>
          </a:bodyPr>
          <a:lstStyle/>
          <a:p>
            <a:pPr marL="320040" indent="-320040" algn="just" eaLnBrk="1" fontAlgn="auto" hangingPunct="1">
              <a:spcAft>
                <a:spcPts val="0"/>
              </a:spcAft>
              <a:buFont typeface="Wingdings"/>
              <a:buChar char=""/>
              <a:defRPr/>
            </a:pPr>
            <a:r>
              <a:rPr lang="en-IN" b="1" dirty="0"/>
              <a:t>Data Versus Network </a:t>
            </a:r>
            <a:r>
              <a:rPr lang="en-IN" b="1" dirty="0" smtClean="0"/>
              <a:t>Analytics</a:t>
            </a:r>
          </a:p>
          <a:p>
            <a:pPr marL="320040" indent="-320040" algn="just" eaLnBrk="1" fontAlgn="auto" hangingPunct="1">
              <a:spcAft>
                <a:spcPts val="0"/>
              </a:spcAft>
              <a:buFont typeface="Wingdings"/>
              <a:buChar char=""/>
              <a:defRPr/>
            </a:pPr>
            <a:r>
              <a:rPr lang="en-IN" b="1" dirty="0" smtClean="0">
                <a:solidFill>
                  <a:srgbClr val="00B050"/>
                </a:solidFill>
              </a:rPr>
              <a:t>Data </a:t>
            </a:r>
            <a:r>
              <a:rPr lang="en-IN" b="1" dirty="0">
                <a:solidFill>
                  <a:srgbClr val="00B050"/>
                </a:solidFill>
              </a:rPr>
              <a:t>analytics: </a:t>
            </a:r>
            <a:endParaRPr lang="en-IN" b="1" dirty="0" smtClean="0">
              <a:solidFill>
                <a:srgbClr val="00B050"/>
              </a:solidFill>
            </a:endParaRPr>
          </a:p>
          <a:p>
            <a:pPr marL="640080" lvl="1" indent="-274320" algn="just" eaLnBrk="1" fontAlgn="auto" hangingPunct="1">
              <a:spcAft>
                <a:spcPts val="0"/>
              </a:spcAft>
              <a:buFont typeface="Wingdings 2"/>
              <a:buChar char=""/>
              <a:defRPr/>
            </a:pPr>
            <a:r>
              <a:rPr lang="en-IN" dirty="0" smtClean="0"/>
              <a:t>This </a:t>
            </a:r>
            <a:r>
              <a:rPr lang="en-IN" dirty="0"/>
              <a:t>type of analytics </a:t>
            </a:r>
            <a:r>
              <a:rPr lang="en-IN" dirty="0">
                <a:solidFill>
                  <a:srgbClr val="0070C0"/>
                </a:solidFill>
              </a:rPr>
              <a:t>processes the data </a:t>
            </a:r>
            <a:r>
              <a:rPr lang="en-IN" dirty="0"/>
              <a:t>collected by smart objects and combines it to provide an intelligent view related to the IoT system. </a:t>
            </a:r>
            <a:endParaRPr lang="en-IN" dirty="0" smtClean="0"/>
          </a:p>
          <a:p>
            <a:pPr marL="640080" lvl="1" indent="-274320" algn="just" eaLnBrk="1" fontAlgn="auto" hangingPunct="1">
              <a:spcAft>
                <a:spcPts val="0"/>
              </a:spcAft>
              <a:buFont typeface="Wingdings 2"/>
              <a:buChar char=""/>
              <a:defRPr/>
            </a:pPr>
            <a:r>
              <a:rPr lang="en-IN" dirty="0" smtClean="0"/>
              <a:t>E.g. </a:t>
            </a:r>
          </a:p>
          <a:p>
            <a:pPr lvl="2" algn="just" eaLnBrk="1" fontAlgn="auto" hangingPunct="1">
              <a:spcAft>
                <a:spcPts val="0"/>
              </a:spcAft>
              <a:buFont typeface="Wingdings"/>
              <a:buChar char=""/>
              <a:defRPr/>
            </a:pPr>
            <a:r>
              <a:rPr lang="en-IN" dirty="0" smtClean="0"/>
              <a:t>Simple case dashboard </a:t>
            </a:r>
            <a:r>
              <a:rPr lang="en-IN" dirty="0"/>
              <a:t>can display an alarm when a weight sensor detects that a </a:t>
            </a:r>
            <a:r>
              <a:rPr lang="en-IN" dirty="0">
                <a:solidFill>
                  <a:srgbClr val="0070C0"/>
                </a:solidFill>
              </a:rPr>
              <a:t>shelf is empty in a store. </a:t>
            </a:r>
            <a:endParaRPr lang="en-IN" dirty="0" smtClean="0">
              <a:solidFill>
                <a:srgbClr val="0070C0"/>
              </a:solidFill>
            </a:endParaRPr>
          </a:p>
          <a:p>
            <a:pPr lvl="2" algn="just" eaLnBrk="1" fontAlgn="auto" hangingPunct="1">
              <a:spcAft>
                <a:spcPts val="0"/>
              </a:spcAft>
              <a:buFont typeface="Wingdings"/>
              <a:buChar char=""/>
              <a:defRPr/>
            </a:pPr>
            <a:r>
              <a:rPr lang="en-IN" dirty="0" smtClean="0"/>
              <a:t>Complex </a:t>
            </a:r>
            <a:r>
              <a:rPr lang="en-IN" dirty="0"/>
              <a:t>case, temperature, pressure, wind, humidity, and light levels collected from thousands of sensors </a:t>
            </a:r>
            <a:endParaRPr lang="en-IN" dirty="0" smtClean="0"/>
          </a:p>
          <a:p>
            <a:pPr lvl="2" algn="just" eaLnBrk="1" fontAlgn="auto" hangingPunct="1">
              <a:spcAft>
                <a:spcPts val="0"/>
              </a:spcAft>
              <a:buFont typeface="Wingdings"/>
              <a:buChar char=""/>
              <a:defRPr/>
            </a:pPr>
            <a:r>
              <a:rPr lang="en-IN" dirty="0"/>
              <a:t>Data analytics can also monitor the IoT system itself. </a:t>
            </a:r>
            <a:endParaRPr lang="en-IN" dirty="0" smtClean="0"/>
          </a:p>
          <a:p>
            <a:pPr lvl="3" algn="just" eaLnBrk="1" fontAlgn="auto" hangingPunct="1">
              <a:spcAft>
                <a:spcPts val="0"/>
              </a:spcAft>
              <a:buClr>
                <a:schemeClr val="accent3"/>
              </a:buClr>
              <a:buFont typeface="Wingdings"/>
              <a:buChar char=""/>
              <a:defRPr/>
            </a:pPr>
            <a:r>
              <a:rPr lang="en-IN" dirty="0" smtClean="0"/>
              <a:t>For </a:t>
            </a:r>
            <a:r>
              <a:rPr lang="en-IN" dirty="0"/>
              <a:t>example, a machine or robot in a factory can report data about its own movements. </a:t>
            </a:r>
            <a:endParaRPr lang="en-IN" dirty="0" smtClean="0"/>
          </a:p>
        </p:txBody>
      </p:sp>
    </p:spTree>
    <p:extLst>
      <p:ext uri="{BB962C8B-B14F-4D97-AF65-F5344CB8AC3E}">
        <p14:creationId xmlns:p14="http://schemas.microsoft.com/office/powerpoint/2010/main" xmlns="" val="39303200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612775" y="228600"/>
            <a:ext cx="8153400" cy="990600"/>
          </a:xfrm>
        </p:spPr>
        <p:txBody>
          <a:bodyPr/>
          <a:lstStyle/>
          <a:p>
            <a:pPr eaLnBrk="1" hangingPunct="1"/>
            <a:r>
              <a:rPr lang="en-IN" sz="3600" b="1" dirty="0" smtClean="0">
                <a:solidFill>
                  <a:srgbClr val="FF0000"/>
                </a:solidFill>
              </a:rPr>
              <a:t>The Core IoT Functional Stack</a:t>
            </a:r>
            <a:br>
              <a:rPr lang="en-IN" sz="3600" b="1" dirty="0" smtClean="0">
                <a:solidFill>
                  <a:srgbClr val="FF0000"/>
                </a:solidFill>
              </a:rPr>
            </a:br>
            <a:r>
              <a:rPr lang="en-IN" sz="3600" b="1" dirty="0" smtClean="0">
                <a:solidFill>
                  <a:srgbClr val="FF0000"/>
                </a:solidFill>
              </a:rPr>
              <a:t>Layer 3: Applications and Analytics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B6730A1F-4EE9-4B1A-930A-58296DF6344E}" type="slidenum">
              <a:rPr lang="en-US"/>
              <a:pPr>
                <a:defRPr/>
              </a:pPr>
              <a:t>118</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solidFill>
                  <a:srgbClr val="00B050"/>
                </a:solidFill>
              </a:rPr>
              <a:t>Network analytics: </a:t>
            </a:r>
            <a:endParaRPr lang="en-IN" b="1" dirty="0" smtClean="0">
              <a:solidFill>
                <a:srgbClr val="00B050"/>
              </a:solidFill>
            </a:endParaRPr>
          </a:p>
          <a:p>
            <a:pPr marL="640080" lvl="1" indent="-274320" algn="just" eaLnBrk="1" fontAlgn="auto" hangingPunct="1">
              <a:spcAft>
                <a:spcPts val="0"/>
              </a:spcAft>
              <a:buFont typeface="Wingdings 2"/>
              <a:buChar char=""/>
              <a:defRPr/>
            </a:pPr>
            <a:r>
              <a:rPr lang="en-IN" dirty="0" smtClean="0"/>
              <a:t>Most </a:t>
            </a:r>
            <a:r>
              <a:rPr lang="en-IN" dirty="0"/>
              <a:t>IoT systems are built around </a:t>
            </a:r>
            <a:r>
              <a:rPr lang="en-IN" dirty="0">
                <a:solidFill>
                  <a:srgbClr val="00B0F0"/>
                </a:solidFill>
              </a:rPr>
              <a:t>smart objects connected to the network. </a:t>
            </a:r>
            <a:endParaRPr lang="en-IN" dirty="0" smtClean="0">
              <a:solidFill>
                <a:srgbClr val="00B0F0"/>
              </a:solidFill>
            </a:endParaRPr>
          </a:p>
          <a:p>
            <a:pPr marL="640080" lvl="1" indent="-274320" algn="just" eaLnBrk="1" fontAlgn="auto" hangingPunct="1">
              <a:spcAft>
                <a:spcPts val="0"/>
              </a:spcAft>
              <a:buFont typeface="Wingdings 2"/>
              <a:buChar char=""/>
              <a:defRPr/>
            </a:pPr>
            <a:r>
              <a:rPr lang="en-IN" dirty="0" smtClean="0"/>
              <a:t>A </a:t>
            </a:r>
            <a:r>
              <a:rPr lang="en-IN" dirty="0">
                <a:solidFill>
                  <a:srgbClr val="00B0F0"/>
                </a:solidFill>
              </a:rPr>
              <a:t>loss or degradation in connectivity</a:t>
            </a:r>
            <a:r>
              <a:rPr lang="en-IN" dirty="0"/>
              <a:t> is likely to affect the efficiency of the system. </a:t>
            </a:r>
            <a:endParaRPr lang="en-IN" dirty="0" smtClean="0"/>
          </a:p>
          <a:p>
            <a:pPr marL="640080" lvl="1" indent="-274320" algn="just" eaLnBrk="1" fontAlgn="auto" hangingPunct="1">
              <a:spcAft>
                <a:spcPts val="0"/>
              </a:spcAft>
              <a:buFont typeface="Wingdings 2"/>
              <a:buChar char=""/>
              <a:defRPr/>
            </a:pPr>
            <a:r>
              <a:rPr lang="en-IN" dirty="0" smtClean="0"/>
              <a:t>Such </a:t>
            </a:r>
            <a:r>
              <a:rPr lang="en-IN" dirty="0"/>
              <a:t>a loss can have dramatic effects. </a:t>
            </a:r>
            <a:endParaRPr lang="en-IN" dirty="0" smtClean="0"/>
          </a:p>
          <a:p>
            <a:pPr lvl="2" algn="just" eaLnBrk="1" fontAlgn="auto" hangingPunct="1">
              <a:spcAft>
                <a:spcPts val="0"/>
              </a:spcAft>
              <a:buFont typeface="Wingdings"/>
              <a:buChar char=""/>
              <a:defRPr/>
            </a:pPr>
            <a:r>
              <a:rPr lang="en-IN" dirty="0" smtClean="0"/>
              <a:t>For </a:t>
            </a:r>
            <a:r>
              <a:rPr lang="en-IN" dirty="0"/>
              <a:t>example, open mines use wireless networks to automatically pilot dump trucks. </a:t>
            </a:r>
            <a:endParaRPr lang="en-IN" dirty="0" smtClean="0"/>
          </a:p>
          <a:p>
            <a:pPr marL="640080" lvl="1" indent="-274320" algn="just" eaLnBrk="1" fontAlgn="auto" hangingPunct="1">
              <a:spcAft>
                <a:spcPts val="0"/>
              </a:spcAft>
              <a:buFont typeface="Wingdings 2"/>
              <a:buChar char=""/>
              <a:defRPr/>
            </a:pPr>
            <a:r>
              <a:rPr lang="en-IN" dirty="0" smtClean="0"/>
              <a:t>Loss </a:t>
            </a:r>
            <a:r>
              <a:rPr lang="en-IN" dirty="0"/>
              <a:t>of connectivity means that data stops being fed to your data analytics platform, and the system stops making intelligent analyses of the IoT system. </a:t>
            </a:r>
            <a:endParaRPr lang="en-IN" dirty="0" smtClean="0"/>
          </a:p>
        </p:txBody>
      </p:sp>
    </p:spTree>
    <p:extLst>
      <p:ext uri="{BB962C8B-B14F-4D97-AF65-F5344CB8AC3E}">
        <p14:creationId xmlns:p14="http://schemas.microsoft.com/office/powerpoint/2010/main" xmlns="" val="741043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12775" y="228600"/>
            <a:ext cx="8153400" cy="990600"/>
          </a:xfrm>
        </p:spPr>
        <p:txBody>
          <a:bodyPr/>
          <a:lstStyle/>
          <a:p>
            <a:pPr eaLnBrk="1" hangingPunct="1"/>
            <a:r>
              <a:rPr lang="en-IN" sz="3600" b="1" dirty="0" smtClean="0">
                <a:solidFill>
                  <a:srgbClr val="FF0000"/>
                </a:solidFill>
              </a:rPr>
              <a:t>The Core IoT Functional Stack</a:t>
            </a:r>
            <a:br>
              <a:rPr lang="en-IN" sz="3600" b="1" dirty="0" smtClean="0">
                <a:solidFill>
                  <a:srgbClr val="FF0000"/>
                </a:solidFill>
              </a:rPr>
            </a:br>
            <a:r>
              <a:rPr lang="en-IN" sz="3600" b="1" dirty="0" smtClean="0">
                <a:solidFill>
                  <a:srgbClr val="FF0000"/>
                </a:solidFill>
              </a:rPr>
              <a:t>Layer 3: Applications and Analytics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4E300D4E-F4FB-408B-A2E5-3451260570F1}" type="slidenum">
              <a:rPr lang="en-US"/>
              <a:pPr>
                <a:defRPr/>
              </a:pPr>
              <a:t>119</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solidFill>
                  <a:srgbClr val="00B050"/>
                </a:solidFill>
              </a:rPr>
              <a:t>Data Analytics Versus Business </a:t>
            </a:r>
            <a:r>
              <a:rPr lang="en-IN" b="1" dirty="0" smtClean="0">
                <a:solidFill>
                  <a:srgbClr val="00B050"/>
                </a:solidFill>
              </a:rPr>
              <a:t>Benefits</a:t>
            </a:r>
          </a:p>
          <a:p>
            <a:pPr marL="640080" lvl="1" indent="-274320" algn="just" eaLnBrk="1" fontAlgn="auto" hangingPunct="1">
              <a:spcAft>
                <a:spcPts val="0"/>
              </a:spcAft>
              <a:buFont typeface="Wingdings 2"/>
              <a:buChar char=""/>
              <a:defRPr/>
            </a:pPr>
            <a:r>
              <a:rPr lang="en-IN" dirty="0"/>
              <a:t>Collecting and interpreting the data generated by </a:t>
            </a:r>
            <a:r>
              <a:rPr lang="en-IN" dirty="0" smtClean="0"/>
              <a:t>these </a:t>
            </a:r>
            <a:r>
              <a:rPr lang="en-IN" dirty="0"/>
              <a:t>devices is where the value of IoT is realized. </a:t>
            </a:r>
            <a:endParaRPr lang="en-IN" dirty="0" smtClean="0"/>
          </a:p>
          <a:p>
            <a:pPr marL="640080" lvl="1" indent="-274320" algn="just" eaLnBrk="1" fontAlgn="auto" hangingPunct="1">
              <a:spcAft>
                <a:spcPts val="0"/>
              </a:spcAft>
              <a:buFont typeface="Wingdings 2"/>
              <a:buChar char=""/>
              <a:defRPr/>
            </a:pPr>
            <a:r>
              <a:rPr lang="en-IN" dirty="0" smtClean="0"/>
              <a:t>Static </a:t>
            </a:r>
            <a:r>
              <a:rPr lang="en-IN" dirty="0"/>
              <a:t>IoT networks </a:t>
            </a:r>
            <a:r>
              <a:rPr lang="en-IN" dirty="0" smtClean="0"/>
              <a:t>: Cant be update or add/remove sensors</a:t>
            </a:r>
          </a:p>
          <a:p>
            <a:pPr marL="640080" lvl="1" indent="-274320" algn="just" eaLnBrk="1" fontAlgn="auto" hangingPunct="1">
              <a:spcAft>
                <a:spcPts val="0"/>
              </a:spcAft>
              <a:buFont typeface="Wingdings 2"/>
              <a:buChar char=""/>
              <a:defRPr/>
            </a:pPr>
            <a:r>
              <a:rPr lang="en-IN" dirty="0" smtClean="0"/>
              <a:t>Connect to new sensors. </a:t>
            </a:r>
          </a:p>
          <a:p>
            <a:pPr lvl="2" algn="just" eaLnBrk="1" fontAlgn="auto" hangingPunct="1">
              <a:spcAft>
                <a:spcPts val="0"/>
              </a:spcAft>
              <a:buFont typeface="Wingdings"/>
              <a:buChar char=""/>
              <a:defRPr/>
            </a:pPr>
            <a:r>
              <a:rPr lang="en-IN" dirty="0" smtClean="0"/>
              <a:t>This </a:t>
            </a:r>
            <a:r>
              <a:rPr lang="en-IN" dirty="0"/>
              <a:t>enhanced data processing </a:t>
            </a:r>
            <a:r>
              <a:rPr lang="en-IN" dirty="0" smtClean="0"/>
              <a:t>and can add </a:t>
            </a:r>
            <a:r>
              <a:rPr lang="en-IN" dirty="0"/>
              <a:t>value for </a:t>
            </a:r>
            <a:r>
              <a:rPr lang="en-IN" dirty="0" smtClean="0"/>
              <a:t>businesses.</a:t>
            </a:r>
          </a:p>
          <a:p>
            <a:pPr marL="640080" lvl="1" indent="-274320" algn="just" eaLnBrk="1" fontAlgn="auto" hangingPunct="1">
              <a:spcAft>
                <a:spcPts val="0"/>
              </a:spcAft>
              <a:buFont typeface="Wingdings 2"/>
              <a:buChar char=""/>
              <a:defRPr/>
            </a:pPr>
            <a:r>
              <a:rPr lang="en-IN" dirty="0"/>
              <a:t>E.g. </a:t>
            </a:r>
            <a:r>
              <a:rPr lang="en-IN" dirty="0" smtClean="0">
                <a:solidFill>
                  <a:srgbClr val="0070C0"/>
                </a:solidFill>
              </a:rPr>
              <a:t>Vending </a:t>
            </a:r>
            <a:r>
              <a:rPr lang="en-IN" dirty="0">
                <a:solidFill>
                  <a:srgbClr val="0070C0"/>
                </a:solidFill>
              </a:rPr>
              <a:t>machines deployed throughout a </a:t>
            </a:r>
            <a:r>
              <a:rPr lang="en-IN" dirty="0" smtClean="0">
                <a:solidFill>
                  <a:srgbClr val="0070C0"/>
                </a:solidFill>
              </a:rPr>
              <a:t>city</a:t>
            </a:r>
          </a:p>
          <a:p>
            <a:pPr lvl="2" algn="just" eaLnBrk="1" fontAlgn="auto" hangingPunct="1">
              <a:spcAft>
                <a:spcPts val="0"/>
              </a:spcAft>
              <a:buFont typeface="Wingdings"/>
              <a:buChar char=""/>
              <a:defRPr/>
            </a:pPr>
            <a:r>
              <a:rPr lang="en-IN" dirty="0" smtClean="0"/>
              <a:t>Sensors </a:t>
            </a:r>
            <a:r>
              <a:rPr lang="en-IN" dirty="0"/>
              <a:t>can be deployed to report when a machine is in an error state. </a:t>
            </a:r>
            <a:endParaRPr lang="en-IN" dirty="0" smtClean="0"/>
          </a:p>
          <a:p>
            <a:pPr lvl="2" algn="just" eaLnBrk="1" fontAlgn="auto" hangingPunct="1">
              <a:spcAft>
                <a:spcPts val="0"/>
              </a:spcAft>
              <a:buFont typeface="Wingdings"/>
              <a:buChar char=""/>
              <a:defRPr/>
            </a:pPr>
            <a:r>
              <a:rPr lang="en-IN" dirty="0" smtClean="0"/>
              <a:t>A </a:t>
            </a:r>
            <a:r>
              <a:rPr lang="en-IN" dirty="0"/>
              <a:t>repair person can be sent to </a:t>
            </a:r>
            <a:r>
              <a:rPr lang="en-IN" dirty="0" smtClean="0"/>
              <a:t>address. </a:t>
            </a:r>
          </a:p>
          <a:p>
            <a:pPr lvl="2" algn="just" eaLnBrk="1" fontAlgn="auto" hangingPunct="1">
              <a:spcAft>
                <a:spcPts val="0"/>
              </a:spcAft>
              <a:buFont typeface="Wingdings"/>
              <a:buChar char=""/>
              <a:defRPr/>
            </a:pPr>
            <a:r>
              <a:rPr lang="en-IN" dirty="0" smtClean="0"/>
              <a:t>This </a:t>
            </a:r>
            <a:r>
              <a:rPr lang="en-IN" dirty="0"/>
              <a:t>type of alert is a time </a:t>
            </a:r>
            <a:r>
              <a:rPr lang="en-IN" dirty="0" smtClean="0"/>
              <a:t>saver</a:t>
            </a:r>
            <a:endParaRPr lang="en-IN" dirty="0"/>
          </a:p>
          <a:p>
            <a:pPr marL="320040" indent="-320040" algn="just" eaLnBrk="1" fontAlgn="auto" hangingPunct="1">
              <a:spcAft>
                <a:spcPts val="0"/>
              </a:spcAft>
              <a:buFont typeface="Wingdings"/>
              <a:buChar char=""/>
              <a:defRPr/>
            </a:pPr>
            <a:endParaRPr lang="en-IN" dirty="0" smtClean="0"/>
          </a:p>
        </p:txBody>
      </p:sp>
    </p:spTree>
    <p:extLst>
      <p:ext uri="{BB962C8B-B14F-4D97-AF65-F5344CB8AC3E}">
        <p14:creationId xmlns:p14="http://schemas.microsoft.com/office/powerpoint/2010/main" xmlns="" val="374081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023531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52438" y="1950142"/>
            <a:ext cx="878681"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5" descr="Stickman 08 by nicubunu - Blue stick man figure illustrating various actions (par of the "/>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16156" y="2815326"/>
            <a:ext cx="1785938"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a:spLocks noChangeArrowheads="1"/>
          </p:cNvSpPr>
          <p:nvPr/>
        </p:nvSpPr>
        <p:spPr bwMode="auto">
          <a:xfrm>
            <a:off x="2718625" y="3750365"/>
            <a:ext cx="107156" cy="1428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6" name="Oval 7"/>
          <p:cNvSpPr>
            <a:spLocks noChangeArrowheads="1"/>
          </p:cNvSpPr>
          <p:nvPr/>
        </p:nvSpPr>
        <p:spPr bwMode="auto">
          <a:xfrm>
            <a:off x="3373469" y="3842442"/>
            <a:ext cx="53579" cy="714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FF00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7" name="Oval 8"/>
          <p:cNvSpPr>
            <a:spLocks noChangeArrowheads="1"/>
          </p:cNvSpPr>
          <p:nvPr/>
        </p:nvSpPr>
        <p:spPr bwMode="auto">
          <a:xfrm>
            <a:off x="3096054" y="4831451"/>
            <a:ext cx="53578" cy="714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FF00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8" name="Oval 9"/>
          <p:cNvSpPr>
            <a:spLocks noChangeArrowheads="1"/>
          </p:cNvSpPr>
          <p:nvPr/>
        </p:nvSpPr>
        <p:spPr bwMode="auto">
          <a:xfrm>
            <a:off x="2231660" y="4902892"/>
            <a:ext cx="53578" cy="714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17961" dir="2700000" algn="ctr" rotWithShape="0">
                    <a:srgbClr val="FF00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9" name="Line 10"/>
          <p:cNvSpPr>
            <a:spLocks noChangeShapeType="1"/>
          </p:cNvSpPr>
          <p:nvPr/>
        </p:nvSpPr>
        <p:spPr bwMode="auto">
          <a:xfrm>
            <a:off x="2286428" y="5045767"/>
            <a:ext cx="108347" cy="433387"/>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a:lstStyle/>
          <a:p>
            <a:pPr>
              <a:defRPr/>
            </a:pPr>
            <a:endParaRPr lang="en-US">
              <a:solidFill>
                <a:srgbClr val="000000"/>
              </a:solidFill>
              <a:latin typeface="Arial" charset="0"/>
              <a:ea typeface="ＭＳ Ｐゴシック" charset="0"/>
            </a:endParaRPr>
          </a:p>
        </p:txBody>
      </p:sp>
      <p:sp>
        <p:nvSpPr>
          <p:cNvPr id="10" name="Text Box 11"/>
          <p:cNvSpPr txBox="1">
            <a:spLocks noChangeArrowheads="1"/>
          </p:cNvSpPr>
          <p:nvPr/>
        </p:nvSpPr>
        <p:spPr bwMode="auto">
          <a:xfrm>
            <a:off x="1867329" y="5479151"/>
            <a:ext cx="998991" cy="2308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FFFFFF">
                      <a:gamma/>
                      <a:shade val="60000"/>
                      <a:invGamma/>
                      <a:alpha val="50000"/>
                    </a:srgbClr>
                  </a:outerShdw>
                </a:effectLst>
              </a14:hiddenEffects>
            </a:ext>
          </a:extLst>
        </p:spPr>
        <p:txBody>
          <a:bodyPr wrap="none">
            <a:spAutoFit/>
          </a:bodyPr>
          <a:lstStyle/>
          <a:p>
            <a:pPr>
              <a:defRPr/>
            </a:pPr>
            <a:r>
              <a:rPr lang="en-US" sz="900">
                <a:solidFill>
                  <a:srgbClr val="000000"/>
                </a:solidFill>
                <a:latin typeface="Verdana" charset="0"/>
                <a:ea typeface="ＭＳ Ｐゴシック" charset="0"/>
              </a:rPr>
              <a:t>Motion sensor</a:t>
            </a:r>
          </a:p>
        </p:txBody>
      </p:sp>
      <p:sp>
        <p:nvSpPr>
          <p:cNvPr id="11" name="Line 12"/>
          <p:cNvSpPr>
            <a:spLocks noChangeShapeType="1"/>
          </p:cNvSpPr>
          <p:nvPr/>
        </p:nvSpPr>
        <p:spPr bwMode="auto">
          <a:xfrm flipH="1">
            <a:off x="2988898" y="4974326"/>
            <a:ext cx="107156" cy="64928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a:lstStyle/>
          <a:p>
            <a:pPr>
              <a:defRPr/>
            </a:pPr>
            <a:endParaRPr lang="en-US">
              <a:solidFill>
                <a:srgbClr val="000000"/>
              </a:solidFill>
              <a:latin typeface="Arial" charset="0"/>
              <a:ea typeface="ＭＳ Ｐゴシック" charset="0"/>
            </a:endParaRPr>
          </a:p>
        </p:txBody>
      </p:sp>
      <p:sp>
        <p:nvSpPr>
          <p:cNvPr id="12" name="Text Box 13"/>
          <p:cNvSpPr txBox="1">
            <a:spLocks noChangeArrowheads="1"/>
          </p:cNvSpPr>
          <p:nvPr/>
        </p:nvSpPr>
        <p:spPr bwMode="auto">
          <a:xfrm>
            <a:off x="2663856" y="5623614"/>
            <a:ext cx="998991" cy="2308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FFFFFF">
                      <a:gamma/>
                      <a:shade val="60000"/>
                      <a:invGamma/>
                      <a:alpha val="50000"/>
                    </a:srgbClr>
                  </a:outerShdw>
                </a:effectLst>
              </a14:hiddenEffects>
            </a:ext>
          </a:extLst>
        </p:spPr>
        <p:txBody>
          <a:bodyPr wrap="none">
            <a:spAutoFit/>
          </a:bodyPr>
          <a:lstStyle/>
          <a:p>
            <a:pPr>
              <a:defRPr/>
            </a:pPr>
            <a:r>
              <a:rPr lang="en-US" sz="900">
                <a:solidFill>
                  <a:srgbClr val="000000"/>
                </a:solidFill>
                <a:latin typeface="Verdana" charset="0"/>
                <a:ea typeface="ＭＳ Ｐゴシック" charset="0"/>
              </a:rPr>
              <a:t>Motion sensor</a:t>
            </a:r>
          </a:p>
        </p:txBody>
      </p:sp>
      <p:sp>
        <p:nvSpPr>
          <p:cNvPr id="13" name="Line 14"/>
          <p:cNvSpPr>
            <a:spLocks noChangeShapeType="1"/>
          </p:cNvSpPr>
          <p:nvPr/>
        </p:nvSpPr>
        <p:spPr bwMode="auto">
          <a:xfrm>
            <a:off x="3424666" y="3923401"/>
            <a:ext cx="270272" cy="358775"/>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a:lstStyle/>
          <a:p>
            <a:pPr>
              <a:defRPr/>
            </a:pPr>
            <a:endParaRPr lang="en-US">
              <a:solidFill>
                <a:srgbClr val="000000"/>
              </a:solidFill>
              <a:latin typeface="Arial" charset="0"/>
              <a:ea typeface="ＭＳ Ｐゴシック" charset="0"/>
            </a:endParaRPr>
          </a:p>
        </p:txBody>
      </p:sp>
      <p:sp>
        <p:nvSpPr>
          <p:cNvPr id="14" name="Text Box 15"/>
          <p:cNvSpPr txBox="1">
            <a:spLocks noChangeArrowheads="1"/>
          </p:cNvSpPr>
          <p:nvPr/>
        </p:nvSpPr>
        <p:spPr bwMode="auto">
          <a:xfrm>
            <a:off x="3379422" y="4255189"/>
            <a:ext cx="998991" cy="2308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FFFFFF">
                      <a:gamma/>
                      <a:shade val="60000"/>
                      <a:invGamma/>
                      <a:alpha val="50000"/>
                    </a:srgbClr>
                  </a:outerShdw>
                </a:effectLst>
              </a14:hiddenEffects>
            </a:ext>
          </a:extLst>
        </p:spPr>
        <p:txBody>
          <a:bodyPr wrap="none">
            <a:spAutoFit/>
          </a:bodyPr>
          <a:lstStyle/>
          <a:p>
            <a:pPr>
              <a:defRPr/>
            </a:pPr>
            <a:r>
              <a:rPr lang="en-US" sz="900" dirty="0">
                <a:solidFill>
                  <a:srgbClr val="000000"/>
                </a:solidFill>
                <a:latin typeface="Verdana" charset="0"/>
                <a:ea typeface="ＭＳ Ｐゴシック" charset="0"/>
              </a:rPr>
              <a:t>Motion sensor</a:t>
            </a:r>
          </a:p>
        </p:txBody>
      </p:sp>
      <p:sp>
        <p:nvSpPr>
          <p:cNvPr id="15" name="Line 16"/>
          <p:cNvSpPr>
            <a:spLocks noChangeShapeType="1"/>
          </p:cNvSpPr>
          <p:nvPr/>
        </p:nvSpPr>
        <p:spPr bwMode="auto">
          <a:xfrm flipH="1" flipV="1">
            <a:off x="2124502" y="2958201"/>
            <a:ext cx="594122" cy="71913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a:lstStyle/>
          <a:p>
            <a:pPr>
              <a:defRPr/>
            </a:pPr>
            <a:endParaRPr lang="en-US">
              <a:solidFill>
                <a:srgbClr val="000000"/>
              </a:solidFill>
              <a:latin typeface="Arial" charset="0"/>
              <a:ea typeface="ＭＳ Ｐゴシック" charset="0"/>
            </a:endParaRPr>
          </a:p>
        </p:txBody>
      </p:sp>
      <p:sp>
        <p:nvSpPr>
          <p:cNvPr id="16" name="Text Box 17"/>
          <p:cNvSpPr txBox="1">
            <a:spLocks noChangeArrowheads="1"/>
          </p:cNvSpPr>
          <p:nvPr/>
        </p:nvSpPr>
        <p:spPr bwMode="auto">
          <a:xfrm>
            <a:off x="1745885" y="2670864"/>
            <a:ext cx="853119" cy="2308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FFFFFF">
                      <a:gamma/>
                      <a:shade val="60000"/>
                      <a:invGamma/>
                      <a:alpha val="50000"/>
                    </a:srgbClr>
                  </a:outerShdw>
                </a:effectLst>
              </a14:hiddenEffects>
            </a:ext>
          </a:extLst>
        </p:spPr>
        <p:txBody>
          <a:bodyPr wrap="none">
            <a:spAutoFit/>
          </a:bodyPr>
          <a:lstStyle/>
          <a:p>
            <a:pPr>
              <a:defRPr/>
            </a:pPr>
            <a:r>
              <a:rPr lang="en-US" sz="900">
                <a:solidFill>
                  <a:srgbClr val="000000"/>
                </a:solidFill>
                <a:latin typeface="Verdana" charset="0"/>
                <a:ea typeface="ＭＳ Ｐゴシック" charset="0"/>
              </a:rPr>
              <a:t>ECG sensor</a:t>
            </a:r>
          </a:p>
        </p:txBody>
      </p:sp>
      <p:sp>
        <p:nvSpPr>
          <p:cNvPr id="17" name="Arc 18"/>
          <p:cNvSpPr>
            <a:spLocks/>
          </p:cNvSpPr>
          <p:nvPr/>
        </p:nvSpPr>
        <p:spPr bwMode="auto">
          <a:xfrm rot="3089287">
            <a:off x="3835035" y="3659877"/>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18" name="Arc 19"/>
          <p:cNvSpPr>
            <a:spLocks/>
          </p:cNvSpPr>
          <p:nvPr/>
        </p:nvSpPr>
        <p:spPr bwMode="auto">
          <a:xfrm rot="3089287">
            <a:off x="3816183" y="3607293"/>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19" name="Arc 20"/>
          <p:cNvSpPr>
            <a:spLocks/>
          </p:cNvSpPr>
          <p:nvPr/>
        </p:nvSpPr>
        <p:spPr bwMode="auto">
          <a:xfrm rot="3089287">
            <a:off x="3078988" y="5531539"/>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0" name="Arc 21"/>
          <p:cNvSpPr>
            <a:spLocks/>
          </p:cNvSpPr>
          <p:nvPr/>
        </p:nvSpPr>
        <p:spPr bwMode="auto">
          <a:xfrm rot="3089287">
            <a:off x="3060137" y="5478956"/>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1" name="Arc 22"/>
          <p:cNvSpPr>
            <a:spLocks/>
          </p:cNvSpPr>
          <p:nvPr/>
        </p:nvSpPr>
        <p:spPr bwMode="auto">
          <a:xfrm rot="8055472">
            <a:off x="2001472" y="5009252"/>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2" name="Arc 23"/>
          <p:cNvSpPr>
            <a:spLocks/>
          </p:cNvSpPr>
          <p:nvPr/>
        </p:nvSpPr>
        <p:spPr bwMode="auto">
          <a:xfrm rot="8049972">
            <a:off x="1925471" y="4975718"/>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3" name="Arc 24"/>
          <p:cNvSpPr>
            <a:spLocks/>
          </p:cNvSpPr>
          <p:nvPr/>
        </p:nvSpPr>
        <p:spPr bwMode="auto">
          <a:xfrm rot="-4366981">
            <a:off x="2166969" y="3267764"/>
            <a:ext cx="574675" cy="323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4" name="Arc 25"/>
          <p:cNvSpPr>
            <a:spLocks/>
          </p:cNvSpPr>
          <p:nvPr/>
        </p:nvSpPr>
        <p:spPr bwMode="auto">
          <a:xfrm rot="-4379279">
            <a:off x="2087396" y="3175493"/>
            <a:ext cx="720725" cy="432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80808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pic>
        <p:nvPicPr>
          <p:cNvPr id="25" name="Picture 26" desc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392644" y="4974329"/>
            <a:ext cx="432197"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Arc 27"/>
          <p:cNvSpPr>
            <a:spLocks/>
          </p:cNvSpPr>
          <p:nvPr/>
        </p:nvSpPr>
        <p:spPr bwMode="auto">
          <a:xfrm rot="3172933">
            <a:off x="3839994" y="4737592"/>
            <a:ext cx="649288" cy="303609"/>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00FF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7" name="Arc 28"/>
          <p:cNvSpPr>
            <a:spLocks/>
          </p:cNvSpPr>
          <p:nvPr/>
        </p:nvSpPr>
        <p:spPr bwMode="auto">
          <a:xfrm rot="3178077">
            <a:off x="3896749" y="4802283"/>
            <a:ext cx="504825" cy="248840"/>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00FF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8" name="Arc 29"/>
          <p:cNvSpPr>
            <a:spLocks/>
          </p:cNvSpPr>
          <p:nvPr/>
        </p:nvSpPr>
        <p:spPr bwMode="auto">
          <a:xfrm rot="3260608">
            <a:off x="3902899" y="4848122"/>
            <a:ext cx="431800" cy="195263"/>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rgbClr val="00FF00">
                      <a:gamma/>
                      <a:shade val="60000"/>
                      <a:invGamma/>
                      <a:alpha val="50000"/>
                    </a:srgb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sp>
        <p:nvSpPr>
          <p:cNvPr id="29" name="AutoShape 30"/>
          <p:cNvSpPr>
            <a:spLocks noChangeArrowheads="1"/>
          </p:cNvSpPr>
          <p:nvPr/>
        </p:nvSpPr>
        <p:spPr bwMode="auto">
          <a:xfrm>
            <a:off x="3852100" y="4686992"/>
            <a:ext cx="270272" cy="287337"/>
          </a:xfrm>
          <a:prstGeom prst="lightningBolt">
            <a:avLst/>
          </a:prstGeom>
          <a:solidFill>
            <a:srgbClr val="FF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wrap="none" anchor="ctr"/>
          <a:lstStyle/>
          <a:p>
            <a:pPr>
              <a:defRPr/>
            </a:pPr>
            <a:endParaRPr lang="en-US">
              <a:solidFill>
                <a:srgbClr val="000000"/>
              </a:solidFill>
              <a:latin typeface="Arial" charset="0"/>
              <a:ea typeface="ＭＳ Ｐゴシック" charset="0"/>
            </a:endParaRPr>
          </a:p>
        </p:txBody>
      </p:sp>
      <p:pic>
        <p:nvPicPr>
          <p:cNvPr id="30" name="Picture 31" desc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70072" y="3174101"/>
            <a:ext cx="1566863" cy="160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Line 32"/>
          <p:cNvSpPr>
            <a:spLocks noChangeShapeType="1"/>
          </p:cNvSpPr>
          <p:nvPr/>
        </p:nvSpPr>
        <p:spPr bwMode="auto">
          <a:xfrm flipV="1">
            <a:off x="4770072" y="4615554"/>
            <a:ext cx="216694" cy="3587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a:lstStyle/>
          <a:p>
            <a:pPr>
              <a:defRPr/>
            </a:pPr>
            <a:endParaRPr lang="en-US">
              <a:solidFill>
                <a:srgbClr val="000000"/>
              </a:solidFill>
              <a:latin typeface="Arial" charset="0"/>
              <a:ea typeface="ＭＳ Ｐゴシック" charset="0"/>
            </a:endParaRPr>
          </a:p>
        </p:txBody>
      </p:sp>
      <p:pic>
        <p:nvPicPr>
          <p:cNvPr id="32"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336935" y="5190229"/>
            <a:ext cx="333375" cy="665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Line 34"/>
          <p:cNvSpPr>
            <a:spLocks noChangeShapeType="1"/>
          </p:cNvSpPr>
          <p:nvPr/>
        </p:nvSpPr>
        <p:spPr bwMode="auto">
          <a:xfrm>
            <a:off x="5958316" y="4615551"/>
            <a:ext cx="161925" cy="2873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a:lstStyle/>
          <a:p>
            <a:pPr>
              <a:defRPr/>
            </a:pPr>
            <a:endParaRPr lang="en-US">
              <a:solidFill>
                <a:srgbClr val="000000"/>
              </a:solidFill>
              <a:latin typeface="Arial" charset="0"/>
              <a:ea typeface="ＭＳ Ｐゴシック" charset="0"/>
            </a:endParaRPr>
          </a:p>
        </p:txBody>
      </p:sp>
      <p:pic>
        <p:nvPicPr>
          <p:cNvPr id="34" name="Picture 35" descr="MC900411406[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498859" y="2454964"/>
            <a:ext cx="319088" cy="41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Line 36"/>
          <p:cNvSpPr>
            <a:spLocks noChangeShapeType="1"/>
          </p:cNvSpPr>
          <p:nvPr/>
        </p:nvSpPr>
        <p:spPr bwMode="auto">
          <a:xfrm flipV="1">
            <a:off x="5958317" y="2886764"/>
            <a:ext cx="486965"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a:lstStyle/>
          <a:p>
            <a:pPr>
              <a:defRPr/>
            </a:pPr>
            <a:endParaRPr lang="en-US">
              <a:solidFill>
                <a:srgbClr val="000000"/>
              </a:solidFill>
              <a:latin typeface="Arial" charset="0"/>
              <a:ea typeface="ＭＳ Ｐゴシック" charset="0"/>
            </a:endParaRPr>
          </a:p>
        </p:txBody>
      </p:sp>
      <p:pic>
        <p:nvPicPr>
          <p:cNvPr id="36" name="Picture 37" desc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6931057" y="3390001"/>
            <a:ext cx="535781"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Line 38"/>
          <p:cNvSpPr>
            <a:spLocks noChangeShapeType="1"/>
          </p:cNvSpPr>
          <p:nvPr/>
        </p:nvSpPr>
        <p:spPr bwMode="auto">
          <a:xfrm flipV="1">
            <a:off x="6336935" y="3750367"/>
            <a:ext cx="539353"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7961" dir="2700000" algn="ctr" rotWithShape="0">
                    <a:schemeClr val="tx1">
                      <a:gamma/>
                      <a:shade val="60000"/>
                      <a:invGamma/>
                      <a:alpha val="50000"/>
                    </a:schemeClr>
                  </a:outerShdw>
                </a:effectLst>
              </a14:hiddenEffects>
            </a:ext>
          </a:extLst>
        </p:spPr>
        <p:txBody>
          <a:bodyPr/>
          <a:lstStyle/>
          <a:p>
            <a:pPr>
              <a:defRPr/>
            </a:pPr>
            <a:endParaRPr lang="en-US">
              <a:solidFill>
                <a:srgbClr val="000000"/>
              </a:solidFill>
              <a:latin typeface="Arial" charset="0"/>
              <a:ea typeface="ＭＳ Ｐゴシック" charset="0"/>
            </a:endParaRPr>
          </a:p>
        </p:txBody>
      </p:sp>
      <p:sp>
        <p:nvSpPr>
          <p:cNvPr id="38" name="Text Box 39"/>
          <p:cNvSpPr txBox="1">
            <a:spLocks noChangeArrowheads="1"/>
          </p:cNvSpPr>
          <p:nvPr/>
        </p:nvSpPr>
        <p:spPr bwMode="auto">
          <a:xfrm>
            <a:off x="5218938" y="3750366"/>
            <a:ext cx="9204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FFFFFF">
                      <a:gamma/>
                      <a:shade val="60000"/>
                      <a:invGamma/>
                      <a:alpha val="50000"/>
                    </a:srgbClr>
                  </a:outerShdw>
                </a:effectLst>
              </a14:hiddenEffects>
            </a:ext>
          </a:extLst>
        </p:spPr>
        <p:txBody>
          <a:bodyPr wrap="none">
            <a:spAutoFit/>
          </a:bodyPr>
          <a:lstStyle/>
          <a:p>
            <a:pPr>
              <a:defRPr/>
            </a:pPr>
            <a:r>
              <a:rPr lang="en-US" sz="1400">
                <a:solidFill>
                  <a:srgbClr val="000000"/>
                </a:solidFill>
                <a:latin typeface="Verdana" charset="0"/>
                <a:ea typeface="ＭＳ Ｐゴシック" charset="0"/>
              </a:rPr>
              <a:t>Internet</a:t>
            </a:r>
          </a:p>
        </p:txBody>
      </p:sp>
      <p:sp>
        <p:nvSpPr>
          <p:cNvPr id="39" name="Title 38"/>
          <p:cNvSpPr>
            <a:spLocks noGrp="1"/>
          </p:cNvSpPr>
          <p:nvPr>
            <p:ph type="title"/>
          </p:nvPr>
        </p:nvSpPr>
        <p:spPr/>
        <p:txBody>
          <a:bodyPr/>
          <a:lstStyle/>
          <a:p>
            <a:r>
              <a:rPr lang="en-US" dirty="0"/>
              <a:t>IOT: People connecting with Things</a:t>
            </a:r>
          </a:p>
        </p:txBody>
      </p:sp>
    </p:spTree>
    <p:extLst>
      <p:ext uri="{BB962C8B-B14F-4D97-AF65-F5344CB8AC3E}">
        <p14:creationId xmlns:p14="http://schemas.microsoft.com/office/powerpoint/2010/main" xmlns="" val="19666539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612775" y="228600"/>
            <a:ext cx="8153400" cy="990600"/>
          </a:xfrm>
        </p:spPr>
        <p:txBody>
          <a:bodyPr/>
          <a:lstStyle/>
          <a:p>
            <a:pPr eaLnBrk="1" hangingPunct="1"/>
            <a:r>
              <a:rPr lang="en-IN" sz="3600" b="1" dirty="0" smtClean="0">
                <a:solidFill>
                  <a:srgbClr val="FF0000"/>
                </a:solidFill>
              </a:rPr>
              <a:t>The Core IoT Functional Stack</a:t>
            </a:r>
            <a:br>
              <a:rPr lang="en-IN" sz="3600" b="1" dirty="0" smtClean="0">
                <a:solidFill>
                  <a:srgbClr val="FF0000"/>
                </a:solidFill>
              </a:rPr>
            </a:br>
            <a:r>
              <a:rPr lang="en-IN" sz="3600" b="1" dirty="0" smtClean="0">
                <a:solidFill>
                  <a:srgbClr val="FF0000"/>
                </a:solidFill>
              </a:rPr>
              <a:t>Layer 3: Applications and Analytics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7A55A2CD-5F82-416C-AB63-92857F6A94AB}" type="slidenum">
              <a:rPr lang="en-US"/>
              <a:pPr>
                <a:defRPr/>
              </a:pPr>
              <a:t>120</a:t>
            </a:fld>
            <a:endParaRPr lang="en-US"/>
          </a:p>
        </p:txBody>
      </p:sp>
      <p:sp>
        <p:nvSpPr>
          <p:cNvPr id="4" name="Content Placeholder 3"/>
          <p:cNvSpPr>
            <a:spLocks noGrp="1"/>
          </p:cNvSpPr>
          <p:nvPr>
            <p:ph sz="quarter" idx="1"/>
          </p:nvPr>
        </p:nvSpPr>
        <p:spPr>
          <a:xfrm>
            <a:off x="612775" y="1600200"/>
            <a:ext cx="8153400" cy="4495800"/>
          </a:xfrm>
        </p:spPr>
        <p:txBody>
          <a:bodyPr>
            <a:normAutofit fontScale="92500" lnSpcReduction="20000"/>
          </a:bodyPr>
          <a:lstStyle/>
          <a:p>
            <a:pPr marL="320040" indent="-320040" algn="just" eaLnBrk="1" fontAlgn="auto" hangingPunct="1">
              <a:spcAft>
                <a:spcPts val="0"/>
              </a:spcAft>
              <a:buFont typeface="Wingdings"/>
              <a:buChar char=""/>
              <a:defRPr/>
            </a:pPr>
            <a:r>
              <a:rPr lang="en-IN" b="1" dirty="0">
                <a:solidFill>
                  <a:srgbClr val="00B050"/>
                </a:solidFill>
              </a:rPr>
              <a:t>Smart </a:t>
            </a:r>
            <a:r>
              <a:rPr lang="en-IN" b="1" dirty="0" smtClean="0">
                <a:solidFill>
                  <a:srgbClr val="00B050"/>
                </a:solidFill>
              </a:rPr>
              <a:t>Services:</a:t>
            </a:r>
          </a:p>
          <a:p>
            <a:pPr marL="320040" indent="-320040" algn="just" eaLnBrk="1" fontAlgn="auto" hangingPunct="1">
              <a:spcAft>
                <a:spcPts val="0"/>
              </a:spcAft>
              <a:buFont typeface="Wingdings"/>
              <a:buChar char=""/>
              <a:defRPr/>
            </a:pPr>
            <a:r>
              <a:rPr lang="en-IN" dirty="0" smtClean="0"/>
              <a:t>Smart </a:t>
            </a:r>
            <a:r>
              <a:rPr lang="en-IN" dirty="0"/>
              <a:t>services use IoT and aim for efficiency. </a:t>
            </a:r>
            <a:endParaRPr lang="en-IN" dirty="0" smtClean="0"/>
          </a:p>
          <a:p>
            <a:pPr marL="640080" lvl="1" indent="-274320" algn="just" eaLnBrk="1" fontAlgn="auto" hangingPunct="1">
              <a:spcAft>
                <a:spcPts val="0"/>
              </a:spcAft>
              <a:buFont typeface="Wingdings 2"/>
              <a:buChar char=""/>
              <a:defRPr/>
            </a:pPr>
            <a:r>
              <a:rPr lang="en-IN" dirty="0" smtClean="0"/>
              <a:t>Smart </a:t>
            </a:r>
            <a:r>
              <a:rPr lang="en-IN" dirty="0"/>
              <a:t>services can also be used to measure the efficiency of machines by detecting machine output, speed, or other forms of usage evaluation. </a:t>
            </a:r>
            <a:endParaRPr lang="en-IN" dirty="0" smtClean="0"/>
          </a:p>
          <a:p>
            <a:pPr marL="320040" indent="-320040" algn="just" eaLnBrk="1" fontAlgn="auto" hangingPunct="1">
              <a:spcAft>
                <a:spcPts val="0"/>
              </a:spcAft>
              <a:buFont typeface="Wingdings"/>
              <a:buChar char=""/>
              <a:defRPr/>
            </a:pPr>
            <a:r>
              <a:rPr lang="en-IN" dirty="0" smtClean="0"/>
              <a:t>Entire </a:t>
            </a:r>
            <a:r>
              <a:rPr lang="en-IN" dirty="0"/>
              <a:t>operations can be optimized with IoT</a:t>
            </a:r>
            <a:r>
              <a:rPr lang="en-IN" dirty="0" smtClean="0"/>
              <a:t>.</a:t>
            </a:r>
          </a:p>
          <a:p>
            <a:pPr marL="320040" indent="-320040" algn="just" eaLnBrk="1" fontAlgn="auto" hangingPunct="1">
              <a:spcAft>
                <a:spcPts val="0"/>
              </a:spcAft>
              <a:buFont typeface="Wingdings"/>
              <a:buChar char=""/>
              <a:defRPr/>
            </a:pPr>
            <a:r>
              <a:rPr lang="en-IN" dirty="0"/>
              <a:t>Smart services can be integrated into an IoT system. </a:t>
            </a:r>
            <a:endParaRPr lang="en-IN" dirty="0" smtClean="0"/>
          </a:p>
          <a:p>
            <a:pPr marL="640080" lvl="1" indent="-274320" algn="just" eaLnBrk="1" fontAlgn="auto" hangingPunct="1">
              <a:spcAft>
                <a:spcPts val="0"/>
              </a:spcAft>
              <a:buFont typeface="Wingdings 2"/>
              <a:buChar char=""/>
              <a:defRPr/>
            </a:pPr>
            <a:r>
              <a:rPr lang="en-IN" dirty="0" smtClean="0"/>
              <a:t>For </a:t>
            </a:r>
            <a:r>
              <a:rPr lang="en-IN" dirty="0"/>
              <a:t>example, sensors can be integrated in a light bulb. </a:t>
            </a:r>
            <a:endParaRPr lang="en-IN" dirty="0" smtClean="0"/>
          </a:p>
          <a:p>
            <a:pPr marL="320040" indent="-320040" algn="just" eaLnBrk="1" fontAlgn="auto" hangingPunct="1">
              <a:spcAft>
                <a:spcPts val="0"/>
              </a:spcAft>
              <a:buFont typeface="Wingdings"/>
              <a:buChar char=""/>
              <a:defRPr/>
            </a:pPr>
            <a:r>
              <a:rPr lang="en-IN" dirty="0" smtClean="0"/>
              <a:t>Similar </a:t>
            </a:r>
            <a:r>
              <a:rPr lang="en-IN" dirty="0"/>
              <a:t>efficiency can be extended to larger systems than a house. </a:t>
            </a:r>
            <a:endParaRPr lang="en-IN" dirty="0" smtClean="0"/>
          </a:p>
          <a:p>
            <a:pPr marL="640080" lvl="1" indent="-274320" algn="just" eaLnBrk="1" fontAlgn="auto" hangingPunct="1">
              <a:spcAft>
                <a:spcPts val="0"/>
              </a:spcAft>
              <a:buFont typeface="Wingdings 2"/>
              <a:buChar char=""/>
              <a:defRPr/>
            </a:pPr>
            <a:r>
              <a:rPr lang="en-IN" dirty="0" smtClean="0"/>
              <a:t>For </a:t>
            </a:r>
            <a:r>
              <a:rPr lang="en-IN" dirty="0"/>
              <a:t>example, smart grid </a:t>
            </a:r>
            <a:endParaRPr lang="en-IN" dirty="0" smtClean="0"/>
          </a:p>
          <a:p>
            <a:pPr marL="0" indent="0" algn="just" eaLnBrk="1" fontAlgn="auto" hangingPunct="1">
              <a:spcAft>
                <a:spcPts val="0"/>
              </a:spcAft>
              <a:buFont typeface="Wingdings"/>
              <a:buNone/>
              <a:defRPr/>
            </a:pPr>
            <a:endParaRPr lang="en-IN" dirty="0" smtClean="0"/>
          </a:p>
        </p:txBody>
      </p:sp>
    </p:spTree>
    <p:extLst>
      <p:ext uri="{BB962C8B-B14F-4D97-AF65-F5344CB8AC3E}">
        <p14:creationId xmlns:p14="http://schemas.microsoft.com/office/powerpoint/2010/main" xmlns="" val="14458367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153400" cy="990600"/>
          </a:xfrm>
        </p:spPr>
        <p:txBody>
          <a:bodyPr>
            <a:normAutofit/>
          </a:bodyPr>
          <a:lstStyle/>
          <a:p>
            <a:pPr eaLnBrk="1" fontAlgn="auto" hangingPunct="1">
              <a:spcAft>
                <a:spcPts val="0"/>
              </a:spcAft>
              <a:defRPr/>
            </a:pPr>
            <a:r>
              <a:rPr lang="en-IN" b="1" dirty="0">
                <a:solidFill>
                  <a:srgbClr val="FF0000"/>
                </a:solidFill>
              </a:rPr>
              <a:t>IoT Data Management and Compute </a:t>
            </a:r>
            <a:r>
              <a:rPr lang="en-IN" b="1" dirty="0" smtClean="0">
                <a:solidFill>
                  <a:srgbClr val="FF0000"/>
                </a:solidFill>
              </a:rPr>
              <a:t>Stack</a:t>
            </a:r>
            <a:endParaRPr lang="en-IN" b="1" dirty="0">
              <a:solidFill>
                <a:srgbClr val="FF0000"/>
              </a:solidFill>
            </a:endParaRPr>
          </a:p>
        </p:txBody>
      </p:sp>
      <p:pic>
        <p:nvPicPr>
          <p:cNvPr id="9216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tretch>
            <a:fillRect/>
          </a:stretch>
        </p:blipFill>
        <p:spPr>
          <a:xfrm>
            <a:off x="1033300" y="1825625"/>
            <a:ext cx="7077399" cy="4351338"/>
          </a:xfrm>
        </p:spPr>
      </p:pic>
      <p:sp>
        <p:nvSpPr>
          <p:cNvPr id="3" name="Slide Number Placeholder 2"/>
          <p:cNvSpPr>
            <a:spLocks noGrp="1"/>
          </p:cNvSpPr>
          <p:nvPr>
            <p:ph type="sldNum" sz="quarter" idx="12"/>
          </p:nvPr>
        </p:nvSpPr>
        <p:spPr/>
        <p:txBody>
          <a:bodyPr>
            <a:normAutofit/>
          </a:bodyPr>
          <a:lstStyle/>
          <a:p>
            <a:pPr>
              <a:defRPr/>
            </a:pPr>
            <a:fld id="{A551C1C4-F681-425B-8D52-B13CEA7C6969}" type="slidenum">
              <a:rPr lang="en-US">
                <a:solidFill>
                  <a:prstClr val="black">
                    <a:lumMod val="85000"/>
                    <a:lumOff val="15000"/>
                  </a:prstClr>
                </a:solidFill>
              </a:rPr>
              <a:pPr>
                <a:defRPr/>
              </a:pPr>
              <a:t>121</a:t>
            </a:fld>
            <a:endParaRPr lang="en-US">
              <a:solidFill>
                <a:prstClr val="black">
                  <a:lumMod val="85000"/>
                  <a:lumOff val="15000"/>
                </a:prstClr>
              </a:solidFill>
            </a:endParaRPr>
          </a:p>
        </p:txBody>
      </p:sp>
    </p:spTree>
    <p:extLst>
      <p:ext uri="{BB962C8B-B14F-4D97-AF65-F5344CB8AC3E}">
        <p14:creationId xmlns:p14="http://schemas.microsoft.com/office/powerpoint/2010/main" xmlns="" val="34831786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93188" name="Content Placeholder 3"/>
          <p:cNvSpPr>
            <a:spLocks noGrp="1"/>
          </p:cNvSpPr>
          <p:nvPr>
            <p:ph idx="1"/>
          </p:nvPr>
        </p:nvSpPr>
        <p:spPr>
          <a:xfrm>
            <a:off x="0" y="1600200"/>
            <a:ext cx="9144000" cy="5257800"/>
          </a:xfrm>
        </p:spPr>
        <p:txBody>
          <a:bodyPr/>
          <a:lstStyle/>
          <a:p>
            <a:pPr algn="just" eaLnBrk="1" hangingPunct="1"/>
            <a:r>
              <a:rPr lang="en-IN" sz="2000" dirty="0" smtClean="0"/>
              <a:t>Distribute data management throughout the IoT system, as close to the edge of the IP network as possible. </a:t>
            </a:r>
          </a:p>
          <a:p>
            <a:pPr algn="just" eaLnBrk="1" hangingPunct="1"/>
            <a:r>
              <a:rPr lang="en-IN" sz="2000" b="1" dirty="0" smtClean="0"/>
              <a:t>The best-known embodiment of </a:t>
            </a:r>
            <a:r>
              <a:rPr lang="en-IN" sz="2000" b="1" dirty="0" smtClean="0">
                <a:solidFill>
                  <a:srgbClr val="00B050"/>
                </a:solidFill>
              </a:rPr>
              <a:t>edge services in IoT is fog computing</a:t>
            </a:r>
            <a:r>
              <a:rPr lang="en-IN" sz="2000" dirty="0" smtClean="0"/>
              <a:t>. </a:t>
            </a:r>
          </a:p>
          <a:p>
            <a:pPr algn="just" eaLnBrk="1" hangingPunct="1"/>
            <a:r>
              <a:rPr lang="en-IN" sz="2000" dirty="0" smtClean="0"/>
              <a:t>Just as clouds exist in the sky, </a:t>
            </a:r>
            <a:r>
              <a:rPr lang="en-IN" sz="2000" dirty="0" smtClean="0">
                <a:solidFill>
                  <a:srgbClr val="00B050"/>
                </a:solidFill>
              </a:rPr>
              <a:t>fog rests near the ground</a:t>
            </a:r>
            <a:r>
              <a:rPr lang="en-IN" sz="2000" dirty="0" smtClean="0"/>
              <a:t>. In the same way, the intention of fog computing is to place resources as close to the ground that is, the IoT devices as possible. </a:t>
            </a:r>
          </a:p>
          <a:p>
            <a:pPr algn="just" eaLnBrk="1" hangingPunct="1"/>
            <a:r>
              <a:rPr lang="en-IN" sz="2000" dirty="0" smtClean="0"/>
              <a:t>Any device with </a:t>
            </a:r>
            <a:r>
              <a:rPr lang="en-IN" sz="2000" dirty="0" smtClean="0">
                <a:solidFill>
                  <a:srgbClr val="00B050"/>
                </a:solidFill>
              </a:rPr>
              <a:t>computing, storage, and network connectivity </a:t>
            </a:r>
            <a:r>
              <a:rPr lang="en-IN" sz="2000" dirty="0" smtClean="0"/>
              <a:t>can be</a:t>
            </a:r>
            <a:r>
              <a:rPr lang="en-IN" sz="2000" b="1" dirty="0" smtClean="0"/>
              <a:t> a fog node</a:t>
            </a:r>
            <a:r>
              <a:rPr lang="en-IN" sz="2000" dirty="0" smtClean="0"/>
              <a:t>. </a:t>
            </a:r>
          </a:p>
          <a:p>
            <a:pPr lvl="1" algn="just" eaLnBrk="1" hangingPunct="1"/>
            <a:r>
              <a:rPr lang="en-IN" sz="2000" dirty="0" smtClean="0"/>
              <a:t>Examples include </a:t>
            </a:r>
            <a:r>
              <a:rPr lang="en-IN" sz="2000" dirty="0" smtClean="0">
                <a:solidFill>
                  <a:srgbClr val="0070C0"/>
                </a:solidFill>
              </a:rPr>
              <a:t>industrial controllers, switches, routers, embedded servers, and IoT gateways</a:t>
            </a:r>
            <a:r>
              <a:rPr lang="en-IN" sz="2000" dirty="0" smtClean="0"/>
              <a:t>. </a:t>
            </a:r>
          </a:p>
          <a:p>
            <a:pPr algn="just" eaLnBrk="1" hangingPunct="1"/>
            <a:r>
              <a:rPr lang="en-IN" sz="2000" dirty="0" err="1" smtClean="0"/>
              <a:t>Analyzing</a:t>
            </a:r>
            <a:r>
              <a:rPr lang="en-IN" sz="2000" dirty="0" smtClean="0"/>
              <a:t> IoT data close to where it is collected </a:t>
            </a:r>
            <a:r>
              <a:rPr lang="en-IN" sz="2000" dirty="0" smtClean="0">
                <a:solidFill>
                  <a:srgbClr val="00B050"/>
                </a:solidFill>
              </a:rPr>
              <a:t>minimizes latency</a:t>
            </a:r>
            <a:r>
              <a:rPr lang="en-IN" sz="2000" dirty="0" smtClean="0"/>
              <a:t>, </a:t>
            </a:r>
            <a:r>
              <a:rPr lang="en-IN" sz="2000" dirty="0" smtClean="0">
                <a:solidFill>
                  <a:srgbClr val="00B050"/>
                </a:solidFill>
              </a:rPr>
              <a:t>offloads gigabytes </a:t>
            </a:r>
            <a:r>
              <a:rPr lang="en-IN" sz="2000" dirty="0" smtClean="0"/>
              <a:t>of network traffic from the core network, and keeps </a:t>
            </a:r>
            <a:r>
              <a:rPr lang="en-IN" sz="2000" dirty="0" smtClean="0">
                <a:solidFill>
                  <a:srgbClr val="00B050"/>
                </a:solidFill>
              </a:rPr>
              <a:t>sensitive data inside the local network.</a:t>
            </a:r>
          </a:p>
          <a:p>
            <a:pPr marL="366713" lvl="1" indent="0" algn="just" eaLnBrk="1" hangingPunct="1">
              <a:buNone/>
            </a:pPr>
            <a:endParaRPr lang="en-IN" sz="2000" dirty="0" smtClean="0"/>
          </a:p>
        </p:txBody>
      </p:sp>
      <p:sp>
        <p:nvSpPr>
          <p:cNvPr id="3" name="Slide Number Placeholder 2"/>
          <p:cNvSpPr>
            <a:spLocks noGrp="1"/>
          </p:cNvSpPr>
          <p:nvPr>
            <p:ph type="sldNum" sz="quarter" idx="12"/>
          </p:nvPr>
        </p:nvSpPr>
        <p:spPr/>
        <p:txBody>
          <a:bodyPr>
            <a:normAutofit/>
          </a:bodyPr>
          <a:lstStyle/>
          <a:p>
            <a:pPr>
              <a:defRPr/>
            </a:pPr>
            <a:fld id="{B4F23348-AA01-451D-9999-8016E7804A8E}" type="slidenum">
              <a:rPr lang="en-US">
                <a:solidFill>
                  <a:prstClr val="black">
                    <a:lumMod val="85000"/>
                    <a:lumOff val="15000"/>
                  </a:prstClr>
                </a:solidFill>
              </a:rPr>
              <a:pPr>
                <a:defRPr/>
              </a:pPr>
              <a:t>122</a:t>
            </a:fld>
            <a:endParaRPr lang="en-US">
              <a:solidFill>
                <a:prstClr val="black">
                  <a:lumMod val="85000"/>
                  <a:lumOff val="15000"/>
                </a:prstClr>
              </a:solidFill>
            </a:endParaRPr>
          </a:p>
        </p:txBody>
      </p:sp>
    </p:spTree>
    <p:extLst>
      <p:ext uri="{BB962C8B-B14F-4D97-AF65-F5344CB8AC3E}">
        <p14:creationId xmlns:p14="http://schemas.microsoft.com/office/powerpoint/2010/main" xmlns="" val="24098945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t>IoT Data Management and Compute Stack: Fog Computing </a:t>
            </a:r>
          </a:p>
        </p:txBody>
      </p:sp>
      <p:pic>
        <p:nvPicPr>
          <p:cNvPr id="9421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009650" y="1600200"/>
            <a:ext cx="7124700" cy="5205413"/>
          </a:xfrm>
        </p:spPr>
      </p:pic>
      <p:sp>
        <p:nvSpPr>
          <p:cNvPr id="3" name="Slide Number Placeholder 2"/>
          <p:cNvSpPr>
            <a:spLocks noGrp="1"/>
          </p:cNvSpPr>
          <p:nvPr>
            <p:ph type="sldNum" sz="quarter" idx="12"/>
          </p:nvPr>
        </p:nvSpPr>
        <p:spPr/>
        <p:txBody>
          <a:bodyPr>
            <a:normAutofit/>
          </a:bodyPr>
          <a:lstStyle/>
          <a:p>
            <a:pPr>
              <a:defRPr/>
            </a:pPr>
            <a:fld id="{D5FFD450-B065-43C0-A5B9-1F670909123F}" type="slidenum">
              <a:rPr lang="en-US">
                <a:solidFill>
                  <a:prstClr val="black">
                    <a:lumMod val="85000"/>
                    <a:lumOff val="15000"/>
                  </a:prstClr>
                </a:solidFill>
              </a:rPr>
              <a:pPr>
                <a:defRPr/>
              </a:pPr>
              <a:t>123</a:t>
            </a:fld>
            <a:endParaRPr lang="en-US">
              <a:solidFill>
                <a:prstClr val="black">
                  <a:lumMod val="85000"/>
                  <a:lumOff val="15000"/>
                </a:prstClr>
              </a:solidFill>
            </a:endParaRPr>
          </a:p>
        </p:txBody>
      </p:sp>
    </p:spTree>
    <p:extLst>
      <p:ext uri="{BB962C8B-B14F-4D97-AF65-F5344CB8AC3E}">
        <p14:creationId xmlns:p14="http://schemas.microsoft.com/office/powerpoint/2010/main" xmlns="" val="23596562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4" name="Content Placeholder 3"/>
          <p:cNvSpPr>
            <a:spLocks noGrp="1"/>
          </p:cNvSpPr>
          <p:nvPr>
            <p:ph idx="1"/>
          </p:nvPr>
        </p:nvSpPr>
        <p:spPr>
          <a:xfrm>
            <a:off x="107504" y="1600200"/>
            <a:ext cx="8658671" cy="5257800"/>
          </a:xfrm>
        </p:spPr>
        <p:txBody>
          <a:bodyPr>
            <a:normAutofit/>
          </a:bodyPr>
          <a:lstStyle/>
          <a:p>
            <a:pPr marL="320040" indent="-320040" algn="just" eaLnBrk="1" fontAlgn="auto" hangingPunct="1">
              <a:spcAft>
                <a:spcPts val="0"/>
              </a:spcAft>
              <a:buFont typeface="Wingdings"/>
              <a:buChar char=""/>
              <a:defRPr/>
            </a:pPr>
            <a:r>
              <a:rPr lang="en-IN" dirty="0"/>
              <a:t>Fog services are typically accomplished </a:t>
            </a:r>
            <a:r>
              <a:rPr lang="en-IN" dirty="0">
                <a:solidFill>
                  <a:srgbClr val="00B050"/>
                </a:solidFill>
              </a:rPr>
              <a:t>very close to the edge device</a:t>
            </a:r>
            <a:r>
              <a:rPr lang="en-IN" dirty="0"/>
              <a:t>, sitting as close to the IoT endpoints as possible. </a:t>
            </a:r>
            <a:endParaRPr lang="en-IN" dirty="0" smtClean="0"/>
          </a:p>
          <a:p>
            <a:pPr marL="320040" indent="-320040" algn="just" eaLnBrk="1" fontAlgn="auto" hangingPunct="1">
              <a:spcAft>
                <a:spcPts val="0"/>
              </a:spcAft>
              <a:buFont typeface="Wingdings"/>
              <a:buChar char=""/>
              <a:defRPr/>
            </a:pPr>
            <a:r>
              <a:rPr lang="en-IN" dirty="0" smtClean="0"/>
              <a:t>One </a:t>
            </a:r>
            <a:r>
              <a:rPr lang="en-IN" dirty="0"/>
              <a:t>significant </a:t>
            </a:r>
            <a:r>
              <a:rPr lang="en-IN" dirty="0">
                <a:solidFill>
                  <a:srgbClr val="00B050"/>
                </a:solidFill>
              </a:rPr>
              <a:t>advantage</a:t>
            </a:r>
            <a:r>
              <a:rPr lang="en-IN" dirty="0"/>
              <a:t> of this is that the fog node has contextual awareness of the sensors it is managing because of its geographic proximity to those sensors</a:t>
            </a:r>
            <a:r>
              <a:rPr lang="en-IN" dirty="0" smtClean="0"/>
              <a:t>.</a:t>
            </a:r>
          </a:p>
          <a:p>
            <a:pPr marL="640080" lvl="1" indent="-274320" algn="just" eaLnBrk="1" fontAlgn="auto" hangingPunct="1">
              <a:spcAft>
                <a:spcPts val="0"/>
              </a:spcAft>
              <a:buFont typeface="Wingdings 2"/>
              <a:buChar char=""/>
              <a:defRPr/>
            </a:pPr>
            <a:r>
              <a:rPr lang="en-IN" dirty="0"/>
              <a:t> </a:t>
            </a:r>
            <a:r>
              <a:rPr lang="en-IN" dirty="0">
                <a:solidFill>
                  <a:srgbClr val="0070C0"/>
                </a:solidFill>
              </a:rPr>
              <a:t>monitoring</a:t>
            </a:r>
            <a:r>
              <a:rPr lang="en-IN" dirty="0"/>
              <a:t> all the sensor activity </a:t>
            </a:r>
            <a:endParaRPr lang="en-IN" dirty="0" smtClean="0"/>
          </a:p>
          <a:p>
            <a:pPr marL="640080" lvl="1" indent="-274320" algn="just" eaLnBrk="1" fontAlgn="auto" hangingPunct="1">
              <a:spcAft>
                <a:spcPts val="0"/>
              </a:spcAft>
              <a:buFont typeface="Wingdings 2"/>
              <a:buChar char=""/>
              <a:defRPr/>
            </a:pPr>
            <a:r>
              <a:rPr lang="en-IN" dirty="0" err="1">
                <a:solidFill>
                  <a:srgbClr val="0070C0"/>
                </a:solidFill>
              </a:rPr>
              <a:t>analyze</a:t>
            </a:r>
            <a:r>
              <a:rPr lang="en-IN" dirty="0"/>
              <a:t> information from all the sensors </a:t>
            </a:r>
            <a:endParaRPr lang="en-IN" dirty="0" smtClean="0"/>
          </a:p>
          <a:p>
            <a:pPr marL="640080" lvl="1" indent="-274320" algn="just" eaLnBrk="1" fontAlgn="auto" hangingPunct="1">
              <a:spcAft>
                <a:spcPts val="0"/>
              </a:spcAft>
              <a:buFont typeface="Wingdings 2"/>
              <a:buChar char=""/>
              <a:defRPr/>
            </a:pPr>
            <a:r>
              <a:rPr lang="en-IN" dirty="0"/>
              <a:t>to </a:t>
            </a:r>
            <a:r>
              <a:rPr lang="en-IN" dirty="0">
                <a:solidFill>
                  <a:srgbClr val="0070C0"/>
                </a:solidFill>
              </a:rPr>
              <a:t>send back only the relevant information </a:t>
            </a:r>
            <a:r>
              <a:rPr lang="en-IN" dirty="0"/>
              <a:t>over the backhaul network to the </a:t>
            </a:r>
            <a:r>
              <a:rPr lang="en-IN" dirty="0" smtClean="0"/>
              <a:t>cloud</a:t>
            </a:r>
          </a:p>
          <a:p>
            <a:pPr marL="640080" lvl="1" indent="-274320" algn="just" eaLnBrk="1" fontAlgn="auto" hangingPunct="1">
              <a:spcAft>
                <a:spcPts val="0"/>
              </a:spcAft>
              <a:buFont typeface="Wingdings 2"/>
              <a:buChar char=""/>
              <a:defRPr/>
            </a:pPr>
            <a:r>
              <a:rPr lang="en-IN" dirty="0">
                <a:solidFill>
                  <a:srgbClr val="0070C0"/>
                </a:solidFill>
              </a:rPr>
              <a:t>volume of data sent </a:t>
            </a:r>
            <a:r>
              <a:rPr lang="en-IN" dirty="0"/>
              <a:t>upstream is greatly reduced </a:t>
            </a:r>
          </a:p>
        </p:txBody>
      </p:sp>
      <p:sp>
        <p:nvSpPr>
          <p:cNvPr id="3" name="Slide Number Placeholder 2"/>
          <p:cNvSpPr>
            <a:spLocks noGrp="1"/>
          </p:cNvSpPr>
          <p:nvPr>
            <p:ph type="sldNum" sz="quarter" idx="12"/>
          </p:nvPr>
        </p:nvSpPr>
        <p:spPr/>
        <p:txBody>
          <a:bodyPr>
            <a:normAutofit/>
          </a:bodyPr>
          <a:lstStyle/>
          <a:p>
            <a:pPr>
              <a:defRPr/>
            </a:pPr>
            <a:fld id="{868E02FC-D67D-44BA-A1FF-6F92D3387F06}" type="slidenum">
              <a:rPr lang="en-US">
                <a:solidFill>
                  <a:prstClr val="black">
                    <a:lumMod val="85000"/>
                    <a:lumOff val="15000"/>
                  </a:prstClr>
                </a:solidFill>
              </a:rPr>
              <a:pPr>
                <a:defRPr/>
              </a:pPr>
              <a:t>124</a:t>
            </a:fld>
            <a:endParaRPr lang="en-US">
              <a:solidFill>
                <a:prstClr val="black">
                  <a:lumMod val="85000"/>
                  <a:lumOff val="15000"/>
                </a:prstClr>
              </a:solidFill>
            </a:endParaRPr>
          </a:p>
        </p:txBody>
      </p:sp>
    </p:spTree>
    <p:extLst>
      <p:ext uri="{BB962C8B-B14F-4D97-AF65-F5344CB8AC3E}">
        <p14:creationId xmlns:p14="http://schemas.microsoft.com/office/powerpoint/2010/main" xmlns="" val="24249290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96260" name="Content Placeholder 3"/>
          <p:cNvSpPr>
            <a:spLocks noGrp="1"/>
          </p:cNvSpPr>
          <p:nvPr>
            <p:ph idx="1"/>
          </p:nvPr>
        </p:nvSpPr>
        <p:spPr>
          <a:xfrm>
            <a:off x="0" y="1600200"/>
            <a:ext cx="8766175" cy="4495800"/>
          </a:xfrm>
        </p:spPr>
        <p:txBody>
          <a:bodyPr/>
          <a:lstStyle/>
          <a:p>
            <a:pPr algn="just" eaLnBrk="1" hangingPunct="1"/>
            <a:r>
              <a:rPr lang="en-IN" dirty="0" smtClean="0"/>
              <a:t>The fog layer thus provides a </a:t>
            </a:r>
            <a:r>
              <a:rPr lang="en-IN" dirty="0" smtClean="0">
                <a:solidFill>
                  <a:srgbClr val="0070C0"/>
                </a:solidFill>
              </a:rPr>
              <a:t>distributed edge control loop capability</a:t>
            </a:r>
            <a:r>
              <a:rPr lang="en-IN" dirty="0" smtClean="0"/>
              <a:t>, where </a:t>
            </a:r>
            <a:r>
              <a:rPr lang="en-IN" dirty="0" smtClean="0">
                <a:solidFill>
                  <a:srgbClr val="00B050"/>
                </a:solidFill>
              </a:rPr>
              <a:t>devices can be monitored, controlled, and </a:t>
            </a:r>
            <a:r>
              <a:rPr lang="en-IN" dirty="0" err="1" smtClean="0">
                <a:solidFill>
                  <a:srgbClr val="00B050"/>
                </a:solidFill>
              </a:rPr>
              <a:t>analyzed</a:t>
            </a:r>
            <a:r>
              <a:rPr lang="en-IN" dirty="0" smtClean="0"/>
              <a:t> in real time without the need to wait for communication from the central analytics and application servers in the cloud.</a:t>
            </a:r>
          </a:p>
          <a:p>
            <a:pPr algn="just" eaLnBrk="1" hangingPunct="1"/>
            <a:endParaRPr lang="en-IN" dirty="0" smtClean="0"/>
          </a:p>
        </p:txBody>
      </p:sp>
      <p:sp>
        <p:nvSpPr>
          <p:cNvPr id="3" name="Slide Number Placeholder 2"/>
          <p:cNvSpPr>
            <a:spLocks noGrp="1"/>
          </p:cNvSpPr>
          <p:nvPr>
            <p:ph type="sldNum" sz="quarter" idx="12"/>
          </p:nvPr>
        </p:nvSpPr>
        <p:spPr/>
        <p:txBody>
          <a:bodyPr>
            <a:normAutofit/>
          </a:bodyPr>
          <a:lstStyle/>
          <a:p>
            <a:pPr>
              <a:defRPr/>
            </a:pPr>
            <a:fld id="{38E898FB-DAAD-415F-AEFC-CAF735B10473}" type="slidenum">
              <a:rPr lang="en-US">
                <a:solidFill>
                  <a:prstClr val="black">
                    <a:lumMod val="85000"/>
                    <a:lumOff val="15000"/>
                  </a:prstClr>
                </a:solidFill>
              </a:rPr>
              <a:pPr>
                <a:defRPr/>
              </a:pPr>
              <a:t>125</a:t>
            </a:fld>
            <a:endParaRPr lang="en-US">
              <a:solidFill>
                <a:prstClr val="black">
                  <a:lumMod val="85000"/>
                  <a:lumOff val="15000"/>
                </a:prstClr>
              </a:solidFill>
            </a:endParaRPr>
          </a:p>
        </p:txBody>
      </p:sp>
    </p:spTree>
    <p:extLst>
      <p:ext uri="{BB962C8B-B14F-4D97-AF65-F5344CB8AC3E}">
        <p14:creationId xmlns:p14="http://schemas.microsoft.com/office/powerpoint/2010/main" xmlns="" val="36318844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4" name="Content Placeholder 3"/>
          <p:cNvSpPr>
            <a:spLocks noGrp="1"/>
          </p:cNvSpPr>
          <p:nvPr>
            <p:ph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a:t>For example, </a:t>
            </a:r>
            <a:endParaRPr lang="en-IN" dirty="0" smtClean="0"/>
          </a:p>
          <a:p>
            <a:pPr marL="640080" lvl="1" indent="-274320" algn="just" eaLnBrk="1" fontAlgn="auto" hangingPunct="1">
              <a:spcAft>
                <a:spcPts val="0"/>
              </a:spcAft>
              <a:buFont typeface="Wingdings 2"/>
              <a:buChar char=""/>
              <a:defRPr/>
            </a:pPr>
            <a:r>
              <a:rPr lang="en-IN" dirty="0" smtClean="0">
                <a:solidFill>
                  <a:srgbClr val="00B050"/>
                </a:solidFill>
              </a:rPr>
              <a:t>tire </a:t>
            </a:r>
            <a:r>
              <a:rPr lang="en-IN" dirty="0">
                <a:solidFill>
                  <a:srgbClr val="00B050"/>
                </a:solidFill>
              </a:rPr>
              <a:t>pressure sensors on a large truck </a:t>
            </a:r>
            <a:r>
              <a:rPr lang="en-IN" dirty="0" smtClean="0">
                <a:solidFill>
                  <a:srgbClr val="00B050"/>
                </a:solidFill>
              </a:rPr>
              <a:t>in an </a:t>
            </a:r>
            <a:r>
              <a:rPr lang="en-IN" dirty="0">
                <a:solidFill>
                  <a:srgbClr val="00B050"/>
                </a:solidFill>
              </a:rPr>
              <a:t>open-pit mine </a:t>
            </a:r>
            <a:r>
              <a:rPr lang="en-IN" dirty="0"/>
              <a:t>might continually report measurements all day long. </a:t>
            </a:r>
            <a:endParaRPr lang="en-IN" dirty="0" smtClean="0"/>
          </a:p>
          <a:p>
            <a:pPr lvl="2" algn="just" eaLnBrk="1" fontAlgn="auto" hangingPunct="1">
              <a:spcAft>
                <a:spcPts val="0"/>
              </a:spcAft>
              <a:buFont typeface="Wingdings"/>
              <a:buChar char=""/>
              <a:defRPr/>
            </a:pPr>
            <a:r>
              <a:rPr lang="en-IN" dirty="0" smtClean="0"/>
              <a:t>There </a:t>
            </a:r>
            <a:r>
              <a:rPr lang="en-IN" dirty="0"/>
              <a:t>may be only minor pressure changes that are well within tolerance limits, making continual reporting to the cloud unnecessary. </a:t>
            </a:r>
            <a:endParaRPr lang="en-IN" dirty="0" smtClean="0"/>
          </a:p>
          <a:p>
            <a:pPr lvl="2" algn="just" eaLnBrk="1" fontAlgn="auto" hangingPunct="1">
              <a:spcAft>
                <a:spcPts val="0"/>
              </a:spcAft>
              <a:buFont typeface="Wingdings"/>
              <a:buChar char=""/>
              <a:defRPr/>
            </a:pPr>
            <a:r>
              <a:rPr lang="en-IN" dirty="0" smtClean="0"/>
              <a:t>Is </a:t>
            </a:r>
            <a:r>
              <a:rPr lang="en-IN" dirty="0"/>
              <a:t>it really useful to continually send such data back to the cloud over a potentially expensive backhaul connection? </a:t>
            </a:r>
            <a:endParaRPr lang="en-IN" dirty="0" smtClean="0"/>
          </a:p>
          <a:p>
            <a:pPr marL="640080" lvl="1" indent="-274320" algn="just" eaLnBrk="1" fontAlgn="auto" hangingPunct="1">
              <a:spcAft>
                <a:spcPts val="0"/>
              </a:spcAft>
              <a:buFont typeface="Wingdings 2"/>
              <a:buChar char=""/>
              <a:defRPr/>
            </a:pPr>
            <a:r>
              <a:rPr lang="en-IN" dirty="0" smtClean="0"/>
              <a:t>With </a:t>
            </a:r>
            <a:r>
              <a:rPr lang="en-IN" dirty="0"/>
              <a:t>a fog node on the truck, it is possible to not only measure the pressure of all tires at once but also combine this data with information coming from </a:t>
            </a:r>
            <a:r>
              <a:rPr lang="en-IN" dirty="0">
                <a:solidFill>
                  <a:srgbClr val="0070C0"/>
                </a:solidFill>
              </a:rPr>
              <a:t>other sensors in the engine, hydraulics, and so on. </a:t>
            </a:r>
            <a:endParaRPr lang="en-IN" dirty="0" smtClean="0">
              <a:solidFill>
                <a:srgbClr val="0070C0"/>
              </a:solidFill>
            </a:endParaRPr>
          </a:p>
          <a:p>
            <a:pPr marL="640080" lvl="1" indent="-274320" algn="just" eaLnBrk="1" fontAlgn="auto" hangingPunct="1">
              <a:spcAft>
                <a:spcPts val="0"/>
              </a:spcAft>
              <a:buFont typeface="Wingdings 2"/>
              <a:buChar char=""/>
              <a:defRPr/>
            </a:pPr>
            <a:r>
              <a:rPr lang="en-IN" dirty="0" smtClean="0"/>
              <a:t>With </a:t>
            </a:r>
            <a:r>
              <a:rPr lang="en-IN" dirty="0"/>
              <a:t>this approach, the fog node sends alert data upstream only if an </a:t>
            </a:r>
            <a:r>
              <a:rPr lang="en-IN" dirty="0">
                <a:solidFill>
                  <a:srgbClr val="0070C0"/>
                </a:solidFill>
              </a:rPr>
              <a:t>actual problem </a:t>
            </a:r>
            <a:r>
              <a:rPr lang="en-IN" dirty="0"/>
              <a:t>is beginning to occur on the truck that affects operational efficiency. </a:t>
            </a:r>
          </a:p>
        </p:txBody>
      </p:sp>
      <p:sp>
        <p:nvSpPr>
          <p:cNvPr id="3" name="Slide Number Placeholder 2"/>
          <p:cNvSpPr>
            <a:spLocks noGrp="1"/>
          </p:cNvSpPr>
          <p:nvPr>
            <p:ph type="sldNum" sz="quarter" idx="12"/>
          </p:nvPr>
        </p:nvSpPr>
        <p:spPr/>
        <p:txBody>
          <a:bodyPr>
            <a:normAutofit/>
          </a:bodyPr>
          <a:lstStyle/>
          <a:p>
            <a:pPr>
              <a:defRPr/>
            </a:pPr>
            <a:fld id="{B84A5B00-CD9B-416F-949E-64C4976AB231}" type="slidenum">
              <a:rPr lang="en-US">
                <a:solidFill>
                  <a:prstClr val="black">
                    <a:lumMod val="85000"/>
                    <a:lumOff val="15000"/>
                  </a:prstClr>
                </a:solidFill>
              </a:rPr>
              <a:pPr>
                <a:defRPr/>
              </a:pPr>
              <a:t>126</a:t>
            </a:fld>
            <a:endParaRPr lang="en-US">
              <a:solidFill>
                <a:prstClr val="black">
                  <a:lumMod val="85000"/>
                  <a:lumOff val="15000"/>
                </a:prstClr>
              </a:solidFill>
            </a:endParaRPr>
          </a:p>
        </p:txBody>
      </p:sp>
    </p:spTree>
    <p:extLst>
      <p:ext uri="{BB962C8B-B14F-4D97-AF65-F5344CB8AC3E}">
        <p14:creationId xmlns:p14="http://schemas.microsoft.com/office/powerpoint/2010/main" xmlns="" val="2666770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4" name="Content Placeholder 3"/>
          <p:cNvSpPr>
            <a:spLocks noGrp="1"/>
          </p:cNvSpPr>
          <p:nvPr>
            <p:ph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a:t>IoT fog computing enables data to be </a:t>
            </a:r>
            <a:r>
              <a:rPr lang="en-IN" dirty="0" err="1">
                <a:solidFill>
                  <a:srgbClr val="00B050"/>
                </a:solidFill>
              </a:rPr>
              <a:t>preprocessed</a:t>
            </a:r>
            <a:r>
              <a:rPr lang="en-IN" dirty="0">
                <a:solidFill>
                  <a:srgbClr val="00B050"/>
                </a:solidFill>
              </a:rPr>
              <a:t> and correlated</a:t>
            </a:r>
            <a:r>
              <a:rPr lang="en-IN" dirty="0"/>
              <a:t> with other inputs to produce relevant information. </a:t>
            </a:r>
            <a:endParaRPr lang="en-IN" dirty="0" smtClean="0"/>
          </a:p>
          <a:p>
            <a:pPr marL="320040" indent="-320040" algn="just" eaLnBrk="1" fontAlgn="auto" hangingPunct="1">
              <a:spcAft>
                <a:spcPts val="0"/>
              </a:spcAft>
              <a:buFont typeface="Wingdings"/>
              <a:buChar char=""/>
              <a:defRPr/>
            </a:pPr>
            <a:r>
              <a:rPr lang="en-IN" dirty="0" smtClean="0"/>
              <a:t>This </a:t>
            </a:r>
            <a:r>
              <a:rPr lang="en-IN" dirty="0"/>
              <a:t>data can then be used as </a:t>
            </a:r>
            <a:r>
              <a:rPr lang="en-IN" dirty="0">
                <a:solidFill>
                  <a:srgbClr val="00B050"/>
                </a:solidFill>
              </a:rPr>
              <a:t>real-time, actionable knowledge</a:t>
            </a:r>
            <a:r>
              <a:rPr lang="en-IN" dirty="0"/>
              <a:t> by IoT-enabled applications. </a:t>
            </a:r>
            <a:endParaRPr lang="en-IN" dirty="0" smtClean="0"/>
          </a:p>
          <a:p>
            <a:pPr marL="320040" indent="-320040" algn="just" eaLnBrk="1" fontAlgn="auto" hangingPunct="1">
              <a:spcAft>
                <a:spcPts val="0"/>
              </a:spcAft>
              <a:buFont typeface="Wingdings"/>
              <a:buChar char=""/>
              <a:defRPr/>
            </a:pPr>
            <a:r>
              <a:rPr lang="en-IN" dirty="0" smtClean="0"/>
              <a:t>Longer </a:t>
            </a:r>
            <a:r>
              <a:rPr lang="en-IN" dirty="0"/>
              <a:t>term, this data can </a:t>
            </a:r>
            <a:r>
              <a:rPr lang="en-IN" dirty="0" smtClean="0"/>
              <a:t>understanding </a:t>
            </a:r>
            <a:r>
              <a:rPr lang="en-IN" dirty="0"/>
              <a:t>of network </a:t>
            </a:r>
            <a:r>
              <a:rPr lang="en-IN" dirty="0" err="1"/>
              <a:t>behavior</a:t>
            </a:r>
            <a:r>
              <a:rPr lang="en-IN" dirty="0"/>
              <a:t> and systems for the purpose of developing proactive policies, processes, and responses. </a:t>
            </a:r>
            <a:endParaRPr lang="en-IN" dirty="0" smtClean="0"/>
          </a:p>
          <a:p>
            <a:pPr marL="320040" indent="-320040" algn="just" eaLnBrk="1" fontAlgn="auto" hangingPunct="1">
              <a:spcAft>
                <a:spcPts val="0"/>
              </a:spcAft>
              <a:buFont typeface="Wingdings"/>
              <a:buChar char=""/>
              <a:defRPr/>
            </a:pPr>
            <a:r>
              <a:rPr lang="en-IN" dirty="0" smtClean="0"/>
              <a:t>Fog </a:t>
            </a:r>
            <a:r>
              <a:rPr lang="en-IN" dirty="0"/>
              <a:t>applications </a:t>
            </a:r>
            <a:r>
              <a:rPr lang="en-IN" dirty="0" smtClean="0"/>
              <a:t>and </a:t>
            </a:r>
            <a:r>
              <a:rPr lang="en-IN" dirty="0"/>
              <a:t>the Internet of Things </a:t>
            </a:r>
            <a:r>
              <a:rPr lang="en-IN" dirty="0" smtClean="0"/>
              <a:t>have </a:t>
            </a:r>
            <a:r>
              <a:rPr lang="en-IN" dirty="0"/>
              <a:t>in common is </a:t>
            </a:r>
            <a:r>
              <a:rPr lang="en-IN" dirty="0">
                <a:solidFill>
                  <a:srgbClr val="00B050"/>
                </a:solidFill>
              </a:rPr>
              <a:t>data </a:t>
            </a:r>
            <a:r>
              <a:rPr lang="en-IN" dirty="0" smtClean="0">
                <a:solidFill>
                  <a:srgbClr val="00B050"/>
                </a:solidFill>
              </a:rPr>
              <a:t>reduction monitoring </a:t>
            </a:r>
            <a:r>
              <a:rPr lang="en-IN" dirty="0">
                <a:solidFill>
                  <a:srgbClr val="00B050"/>
                </a:solidFill>
              </a:rPr>
              <a:t>or </a:t>
            </a:r>
            <a:r>
              <a:rPr lang="en-IN" dirty="0" err="1">
                <a:solidFill>
                  <a:srgbClr val="00B050"/>
                </a:solidFill>
              </a:rPr>
              <a:t>analyzing</a:t>
            </a:r>
            <a:r>
              <a:rPr lang="en-IN" dirty="0">
                <a:solidFill>
                  <a:srgbClr val="00B050"/>
                </a:solidFill>
              </a:rPr>
              <a:t> real-time data </a:t>
            </a:r>
            <a:r>
              <a:rPr lang="en-IN" dirty="0"/>
              <a:t>from </a:t>
            </a:r>
            <a:r>
              <a:rPr lang="en-IN" dirty="0" smtClean="0"/>
              <a:t>network connected </a:t>
            </a:r>
            <a:r>
              <a:rPr lang="en-IN" dirty="0"/>
              <a:t>things and then initiating an action</a:t>
            </a:r>
          </a:p>
        </p:txBody>
      </p:sp>
      <p:sp>
        <p:nvSpPr>
          <p:cNvPr id="3" name="Slide Number Placeholder 2"/>
          <p:cNvSpPr>
            <a:spLocks noGrp="1"/>
          </p:cNvSpPr>
          <p:nvPr>
            <p:ph type="sldNum" sz="quarter" idx="12"/>
          </p:nvPr>
        </p:nvSpPr>
        <p:spPr/>
        <p:txBody>
          <a:bodyPr>
            <a:normAutofit/>
          </a:bodyPr>
          <a:lstStyle/>
          <a:p>
            <a:pPr>
              <a:defRPr/>
            </a:pPr>
            <a:fld id="{35A94B98-3526-4245-85DD-384967AF15BA}" type="slidenum">
              <a:rPr lang="en-US">
                <a:solidFill>
                  <a:prstClr val="black">
                    <a:lumMod val="85000"/>
                    <a:lumOff val="15000"/>
                  </a:prstClr>
                </a:solidFill>
              </a:rPr>
              <a:pPr>
                <a:defRPr/>
              </a:pPr>
              <a:t>127</a:t>
            </a:fld>
            <a:endParaRPr lang="en-US">
              <a:solidFill>
                <a:prstClr val="black">
                  <a:lumMod val="85000"/>
                  <a:lumOff val="15000"/>
                </a:prstClr>
              </a:solidFill>
            </a:endParaRPr>
          </a:p>
        </p:txBody>
      </p:sp>
    </p:spTree>
    <p:extLst>
      <p:ext uri="{BB962C8B-B14F-4D97-AF65-F5344CB8AC3E}">
        <p14:creationId xmlns:p14="http://schemas.microsoft.com/office/powerpoint/2010/main" xmlns="" val="32991348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b="1" dirty="0">
                <a:solidFill>
                  <a:srgbClr val="FF0000"/>
                </a:solidFill>
              </a:rPr>
              <a:t>IoT Data Management and Compute Stack: Fog Computing </a:t>
            </a:r>
          </a:p>
        </p:txBody>
      </p:sp>
      <p:sp>
        <p:nvSpPr>
          <p:cNvPr id="4" name="Content Placeholder 3"/>
          <p:cNvSpPr>
            <a:spLocks noGrp="1"/>
          </p:cNvSpPr>
          <p:nvPr>
            <p:ph idx="1"/>
          </p:nvPr>
        </p:nvSpPr>
        <p:spPr>
          <a:xfrm>
            <a:off x="0" y="1600200"/>
            <a:ext cx="9144000" cy="5257800"/>
          </a:xfrm>
        </p:spPr>
        <p:txBody>
          <a:bodyPr>
            <a:normAutofit fontScale="92500" lnSpcReduction="20000"/>
          </a:bodyPr>
          <a:lstStyle/>
          <a:p>
            <a:pPr marL="320040" indent="-320040" algn="just" eaLnBrk="1" fontAlgn="auto" hangingPunct="1">
              <a:spcAft>
                <a:spcPts val="0"/>
              </a:spcAft>
              <a:buFont typeface="Wingdings"/>
              <a:buChar char=""/>
              <a:defRPr/>
            </a:pPr>
            <a:r>
              <a:rPr lang="en-IN" dirty="0" smtClean="0">
                <a:solidFill>
                  <a:srgbClr val="00B050"/>
                </a:solidFill>
              </a:rPr>
              <a:t>Characteristic </a:t>
            </a:r>
            <a:r>
              <a:rPr lang="en-IN" dirty="0">
                <a:solidFill>
                  <a:srgbClr val="00B050"/>
                </a:solidFill>
              </a:rPr>
              <a:t>of fog computing </a:t>
            </a:r>
            <a:r>
              <a:rPr lang="en-IN" dirty="0"/>
              <a:t>are as follows: </a:t>
            </a:r>
            <a:endParaRPr lang="en-IN" dirty="0" smtClean="0"/>
          </a:p>
          <a:p>
            <a:pPr marL="640080" lvl="1" indent="-274320" algn="just" eaLnBrk="1" fontAlgn="auto" hangingPunct="1">
              <a:spcAft>
                <a:spcPts val="0"/>
              </a:spcAft>
              <a:buFont typeface="Wingdings 2"/>
              <a:buChar char=""/>
              <a:defRPr/>
            </a:pPr>
            <a:r>
              <a:rPr lang="en-IN" b="1" dirty="0" smtClean="0">
                <a:solidFill>
                  <a:srgbClr val="0070C0"/>
                </a:solidFill>
              </a:rPr>
              <a:t>Contextual </a:t>
            </a:r>
            <a:r>
              <a:rPr lang="en-IN" b="1" dirty="0">
                <a:solidFill>
                  <a:srgbClr val="0070C0"/>
                </a:solidFill>
              </a:rPr>
              <a:t>location awareness and low latency</a:t>
            </a:r>
            <a:r>
              <a:rPr lang="en-IN" b="1" dirty="0"/>
              <a:t>: </a:t>
            </a:r>
            <a:r>
              <a:rPr lang="en-IN" dirty="0"/>
              <a:t>The fog node sits as close to the IoT endpoint as possible to deliver distributed computing. </a:t>
            </a:r>
            <a:endParaRPr lang="en-IN" dirty="0" smtClean="0"/>
          </a:p>
          <a:p>
            <a:pPr marL="640080" lvl="1" indent="-274320" algn="just" eaLnBrk="1" fontAlgn="auto" hangingPunct="1">
              <a:spcAft>
                <a:spcPts val="0"/>
              </a:spcAft>
              <a:buFont typeface="Wingdings 2"/>
              <a:buChar char=""/>
              <a:defRPr/>
            </a:pPr>
            <a:r>
              <a:rPr lang="en-IN" b="1" dirty="0" smtClean="0">
                <a:solidFill>
                  <a:srgbClr val="0070C0"/>
                </a:solidFill>
              </a:rPr>
              <a:t>Geographic </a:t>
            </a:r>
            <a:r>
              <a:rPr lang="en-IN" b="1" dirty="0">
                <a:solidFill>
                  <a:srgbClr val="0070C0"/>
                </a:solidFill>
              </a:rPr>
              <a:t>distribution</a:t>
            </a:r>
            <a:r>
              <a:rPr lang="en-IN" b="1" dirty="0"/>
              <a:t>:</a:t>
            </a:r>
            <a:r>
              <a:rPr lang="en-IN" dirty="0"/>
              <a:t> In sharp contrast to the more centralized cloud, the services and applications targeted by the fog nodes demand widely </a:t>
            </a:r>
            <a:r>
              <a:rPr lang="en-IN" dirty="0">
                <a:solidFill>
                  <a:srgbClr val="00B050"/>
                </a:solidFill>
              </a:rPr>
              <a:t>distributed deployments. </a:t>
            </a:r>
            <a:endParaRPr lang="en-IN" dirty="0" smtClean="0">
              <a:solidFill>
                <a:srgbClr val="00B050"/>
              </a:solidFill>
            </a:endParaRPr>
          </a:p>
          <a:p>
            <a:pPr marL="640080" lvl="1" indent="-274320" algn="just" eaLnBrk="1" fontAlgn="auto" hangingPunct="1">
              <a:spcAft>
                <a:spcPts val="0"/>
              </a:spcAft>
              <a:buFont typeface="Wingdings 2"/>
              <a:buChar char=""/>
              <a:defRPr/>
            </a:pPr>
            <a:r>
              <a:rPr lang="en-IN" b="1" dirty="0" smtClean="0">
                <a:solidFill>
                  <a:srgbClr val="0070C0"/>
                </a:solidFill>
              </a:rPr>
              <a:t>Deployment </a:t>
            </a:r>
            <a:r>
              <a:rPr lang="en-IN" b="1" dirty="0">
                <a:solidFill>
                  <a:srgbClr val="0070C0"/>
                </a:solidFill>
              </a:rPr>
              <a:t>near IoT endpoints</a:t>
            </a:r>
            <a:r>
              <a:rPr lang="en-IN" b="1" dirty="0"/>
              <a:t>:</a:t>
            </a:r>
            <a:r>
              <a:rPr lang="en-IN" dirty="0"/>
              <a:t> Fog nodes are typically deployed in the presence of a large number of IoT endpoints. For example, typical metering deployments often see 3000 to 4000 nodes per gateway router, which also functions as the fog computing node. </a:t>
            </a:r>
            <a:endParaRPr lang="en-IN" dirty="0" smtClean="0"/>
          </a:p>
          <a:p>
            <a:pPr marL="640080" lvl="1" indent="-274320" algn="just" eaLnBrk="1" fontAlgn="auto" hangingPunct="1">
              <a:spcAft>
                <a:spcPts val="0"/>
              </a:spcAft>
              <a:buFont typeface="Wingdings 2"/>
              <a:buChar char=""/>
              <a:defRPr/>
            </a:pPr>
            <a:r>
              <a:rPr lang="en-IN" b="1" dirty="0" smtClean="0">
                <a:solidFill>
                  <a:srgbClr val="0070C0"/>
                </a:solidFill>
              </a:rPr>
              <a:t>Wireless </a:t>
            </a:r>
            <a:r>
              <a:rPr lang="en-IN" b="1" dirty="0">
                <a:solidFill>
                  <a:srgbClr val="0070C0"/>
                </a:solidFill>
              </a:rPr>
              <a:t>communication between the fog and the IoT endpoint</a:t>
            </a:r>
            <a:r>
              <a:rPr lang="en-IN" b="1" dirty="0"/>
              <a:t>:</a:t>
            </a:r>
            <a:r>
              <a:rPr lang="en-IN" dirty="0"/>
              <a:t> Although it is possible to connect wired nodes, the advantages of fog are greatest when dealing with a large number of endpoints, and wireless access is the easiest way to achieve such scale. </a:t>
            </a:r>
            <a:endParaRPr lang="en-IN" dirty="0" smtClean="0"/>
          </a:p>
          <a:p>
            <a:pPr marL="640080" lvl="1" indent="-274320" algn="just" eaLnBrk="1" fontAlgn="auto" hangingPunct="1">
              <a:spcAft>
                <a:spcPts val="0"/>
              </a:spcAft>
              <a:buFont typeface="Wingdings 2"/>
              <a:buChar char=""/>
              <a:defRPr/>
            </a:pPr>
            <a:r>
              <a:rPr lang="en-IN" b="1" dirty="0" smtClean="0">
                <a:solidFill>
                  <a:srgbClr val="0070C0"/>
                </a:solidFill>
              </a:rPr>
              <a:t>Use </a:t>
            </a:r>
            <a:r>
              <a:rPr lang="en-IN" b="1" dirty="0">
                <a:solidFill>
                  <a:srgbClr val="0070C0"/>
                </a:solidFill>
              </a:rPr>
              <a:t>for real-time interactions</a:t>
            </a:r>
            <a:r>
              <a:rPr lang="en-IN" b="1" dirty="0"/>
              <a:t>:</a:t>
            </a:r>
            <a:r>
              <a:rPr lang="en-IN" dirty="0"/>
              <a:t> Important fog applications involve real-time interactions rather than </a:t>
            </a:r>
            <a:r>
              <a:rPr lang="en-IN" dirty="0">
                <a:solidFill>
                  <a:srgbClr val="00B050"/>
                </a:solidFill>
              </a:rPr>
              <a:t>batch processing</a:t>
            </a:r>
            <a:r>
              <a:rPr lang="en-IN" dirty="0"/>
              <a:t>. </a:t>
            </a:r>
            <a:r>
              <a:rPr lang="en-IN" dirty="0" err="1">
                <a:solidFill>
                  <a:srgbClr val="00B050"/>
                </a:solidFill>
              </a:rPr>
              <a:t>Preprocessing</a:t>
            </a:r>
            <a:r>
              <a:rPr lang="en-IN" dirty="0"/>
              <a:t> of data in the fog nodes allows upper-layer applications to perform batch processing on a subset of the data.</a:t>
            </a:r>
          </a:p>
        </p:txBody>
      </p:sp>
      <p:sp>
        <p:nvSpPr>
          <p:cNvPr id="3" name="Slide Number Placeholder 2"/>
          <p:cNvSpPr>
            <a:spLocks noGrp="1"/>
          </p:cNvSpPr>
          <p:nvPr>
            <p:ph type="sldNum" sz="quarter" idx="12"/>
          </p:nvPr>
        </p:nvSpPr>
        <p:spPr/>
        <p:txBody>
          <a:bodyPr>
            <a:normAutofit/>
          </a:bodyPr>
          <a:lstStyle/>
          <a:p>
            <a:pPr>
              <a:defRPr/>
            </a:pPr>
            <a:fld id="{115AC8E7-4766-4056-8D10-FC84FA779A83}" type="slidenum">
              <a:rPr lang="en-US">
                <a:solidFill>
                  <a:prstClr val="black">
                    <a:lumMod val="85000"/>
                    <a:lumOff val="15000"/>
                  </a:prstClr>
                </a:solidFill>
              </a:rPr>
              <a:pPr>
                <a:defRPr/>
              </a:pPr>
              <a:t>128</a:t>
            </a:fld>
            <a:endParaRPr lang="en-US">
              <a:solidFill>
                <a:prstClr val="black">
                  <a:lumMod val="85000"/>
                  <a:lumOff val="15000"/>
                </a:prstClr>
              </a:solidFill>
            </a:endParaRPr>
          </a:p>
        </p:txBody>
      </p:sp>
    </p:spTree>
    <p:extLst>
      <p:ext uri="{BB962C8B-B14F-4D97-AF65-F5344CB8AC3E}">
        <p14:creationId xmlns:p14="http://schemas.microsoft.com/office/powerpoint/2010/main" xmlns="" val="17266817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a:bodyPr>
          <a:lstStyle/>
          <a:p>
            <a:pPr eaLnBrk="1" fontAlgn="auto" hangingPunct="1">
              <a:spcAft>
                <a:spcPts val="0"/>
              </a:spcAft>
              <a:defRPr/>
            </a:pPr>
            <a:r>
              <a:rPr lang="en-IN" b="1" dirty="0">
                <a:solidFill>
                  <a:srgbClr val="FF0000"/>
                </a:solidFill>
              </a:rPr>
              <a:t>IoT Data Management and Compute Stack: Edge </a:t>
            </a:r>
            <a:r>
              <a:rPr lang="en-IN" b="1" dirty="0" smtClean="0">
                <a:solidFill>
                  <a:srgbClr val="FF0000"/>
                </a:solidFill>
              </a:rPr>
              <a:t>Computing </a:t>
            </a:r>
            <a:endParaRPr lang="en-IN" b="1" dirty="0">
              <a:solidFill>
                <a:srgbClr val="FF0000"/>
              </a:solidFill>
            </a:endParaRPr>
          </a:p>
        </p:txBody>
      </p:sp>
      <p:sp>
        <p:nvSpPr>
          <p:cNvPr id="100356" name="Content Placeholder 3"/>
          <p:cNvSpPr>
            <a:spLocks noGrp="1"/>
          </p:cNvSpPr>
          <p:nvPr>
            <p:ph idx="1"/>
          </p:nvPr>
        </p:nvSpPr>
        <p:spPr>
          <a:xfrm>
            <a:off x="0" y="1600200"/>
            <a:ext cx="9144000" cy="5257800"/>
          </a:xfrm>
        </p:spPr>
        <p:txBody>
          <a:bodyPr/>
          <a:lstStyle/>
          <a:p>
            <a:pPr algn="just" eaLnBrk="1" hangingPunct="1"/>
            <a:r>
              <a:rPr lang="en-IN" dirty="0" smtClean="0"/>
              <a:t>Edge computing is also sometimes called “</a:t>
            </a:r>
            <a:r>
              <a:rPr lang="en-IN" dirty="0" smtClean="0">
                <a:solidFill>
                  <a:srgbClr val="00B050"/>
                </a:solidFill>
              </a:rPr>
              <a:t>mist</a:t>
            </a:r>
            <a:r>
              <a:rPr lang="en-IN" dirty="0" smtClean="0"/>
              <a:t>” computing. </a:t>
            </a:r>
          </a:p>
          <a:p>
            <a:pPr lvl="1" algn="just" eaLnBrk="1" hangingPunct="1"/>
            <a:r>
              <a:rPr lang="en-IN" b="1" dirty="0" smtClean="0">
                <a:solidFill>
                  <a:srgbClr val="00B050"/>
                </a:solidFill>
              </a:rPr>
              <a:t>clouds</a:t>
            </a:r>
            <a:r>
              <a:rPr lang="en-IN" dirty="0" smtClean="0"/>
              <a:t> exist in the sky, and </a:t>
            </a:r>
          </a:p>
          <a:p>
            <a:pPr lvl="1" algn="just" eaLnBrk="1" hangingPunct="1"/>
            <a:r>
              <a:rPr lang="en-IN" b="1" dirty="0" smtClean="0">
                <a:solidFill>
                  <a:srgbClr val="00B050"/>
                </a:solidFill>
              </a:rPr>
              <a:t>fog</a:t>
            </a:r>
            <a:r>
              <a:rPr lang="en-IN" dirty="0" smtClean="0"/>
              <a:t> sits near the ground, then </a:t>
            </a:r>
          </a:p>
          <a:p>
            <a:pPr lvl="1" algn="just" eaLnBrk="1" hangingPunct="1"/>
            <a:r>
              <a:rPr lang="en-IN" b="1" dirty="0" smtClean="0">
                <a:solidFill>
                  <a:srgbClr val="00B050"/>
                </a:solidFill>
              </a:rPr>
              <a:t>mist</a:t>
            </a:r>
            <a:r>
              <a:rPr lang="en-IN" dirty="0" smtClean="0"/>
              <a:t> is what actually sits on the ground. </a:t>
            </a:r>
          </a:p>
          <a:p>
            <a:pPr algn="just" eaLnBrk="1" hangingPunct="1"/>
            <a:r>
              <a:rPr lang="en-IN" dirty="0" smtClean="0"/>
              <a:t>Thus, the concept of mist is to extend fog to the furthest point possible, right into the IoT endpoint device itself.</a:t>
            </a:r>
          </a:p>
          <a:p>
            <a:pPr algn="just" eaLnBrk="1" hangingPunct="1"/>
            <a:endParaRPr lang="en-IN" dirty="0" smtClean="0"/>
          </a:p>
        </p:txBody>
      </p:sp>
      <p:sp>
        <p:nvSpPr>
          <p:cNvPr id="3" name="Slide Number Placeholder 2"/>
          <p:cNvSpPr>
            <a:spLocks noGrp="1"/>
          </p:cNvSpPr>
          <p:nvPr>
            <p:ph type="sldNum" sz="quarter" idx="12"/>
          </p:nvPr>
        </p:nvSpPr>
        <p:spPr/>
        <p:txBody>
          <a:bodyPr>
            <a:normAutofit/>
          </a:bodyPr>
          <a:lstStyle/>
          <a:p>
            <a:pPr>
              <a:defRPr/>
            </a:pPr>
            <a:fld id="{BD599955-6ABF-4750-ADDC-8F8F7613EE6E}" type="slidenum">
              <a:rPr lang="en-US">
                <a:solidFill>
                  <a:prstClr val="black">
                    <a:lumMod val="85000"/>
                    <a:lumOff val="15000"/>
                  </a:prstClr>
                </a:solidFill>
              </a:rPr>
              <a:pPr>
                <a:defRPr/>
              </a:pPr>
              <a:t>129</a:t>
            </a:fld>
            <a:endParaRPr lang="en-US">
              <a:solidFill>
                <a:prstClr val="black">
                  <a:lumMod val="85000"/>
                  <a:lumOff val="15000"/>
                </a:prstClr>
              </a:solidFill>
            </a:endParaRPr>
          </a:p>
        </p:txBody>
      </p:sp>
    </p:spTree>
    <p:extLst>
      <p:ext uri="{BB962C8B-B14F-4D97-AF65-F5344CB8AC3E}">
        <p14:creationId xmlns:p14="http://schemas.microsoft.com/office/powerpoint/2010/main" xmlns="" val="1578771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2984"/>
          </a:xfrm>
        </p:spPr>
        <p:txBody>
          <a:bodyPr>
            <a:noAutofit/>
          </a:bodyPr>
          <a:lstStyle/>
          <a:p>
            <a:pPr algn="ctr"/>
            <a:r>
              <a:rPr lang="en-US" sz="4400" b="1" dirty="0">
                <a:solidFill>
                  <a:srgbClr val="FF0000"/>
                </a:solidFill>
              </a:rPr>
              <a:t>Components of IoT</a:t>
            </a:r>
            <a:r>
              <a:rPr lang="en-US" sz="4400" dirty="0">
                <a:solidFill>
                  <a:srgbClr val="FF0000"/>
                </a:solidFill>
              </a:rPr>
              <a:t> </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447800"/>
            <a:ext cx="9144000" cy="541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4928405"/>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sp>
        <p:nvSpPr>
          <p:cNvPr id="4" name="Content Placeholder 3"/>
          <p:cNvSpPr>
            <a:spLocks noGrp="1"/>
          </p:cNvSpPr>
          <p:nvPr>
            <p:ph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smtClean="0"/>
              <a:t>Edge </a:t>
            </a:r>
            <a:r>
              <a:rPr lang="en-IN" dirty="0"/>
              <a:t>or fog computing in no way </a:t>
            </a:r>
            <a:r>
              <a:rPr lang="en-IN" dirty="0">
                <a:solidFill>
                  <a:srgbClr val="00B050"/>
                </a:solidFill>
              </a:rPr>
              <a:t>replaces the cloud</a:t>
            </a:r>
            <a:r>
              <a:rPr lang="en-IN" dirty="0"/>
              <a:t>. </a:t>
            </a:r>
            <a:endParaRPr lang="en-IN" dirty="0" smtClean="0"/>
          </a:p>
          <a:p>
            <a:pPr marL="320040" indent="-320040" algn="just" eaLnBrk="1" fontAlgn="auto" hangingPunct="1">
              <a:spcAft>
                <a:spcPts val="0"/>
              </a:spcAft>
              <a:buFont typeface="Wingdings"/>
              <a:buChar char=""/>
              <a:defRPr/>
            </a:pPr>
            <a:r>
              <a:rPr lang="en-IN" dirty="0" smtClean="0"/>
              <a:t>Rather</a:t>
            </a:r>
            <a:r>
              <a:rPr lang="en-IN" dirty="0"/>
              <a:t>, they complement each other, and many use cases actually require strong cooperation between layers</a:t>
            </a:r>
            <a:r>
              <a:rPr lang="en-IN" dirty="0" smtClean="0"/>
              <a:t>.</a:t>
            </a:r>
          </a:p>
          <a:p>
            <a:pPr marL="320040" indent="-320040" algn="just" eaLnBrk="1" fontAlgn="auto" hangingPunct="1">
              <a:spcAft>
                <a:spcPts val="0"/>
              </a:spcAft>
              <a:buFont typeface="Wingdings"/>
              <a:buChar char=""/>
              <a:defRPr/>
            </a:pPr>
            <a:r>
              <a:rPr lang="en-IN" dirty="0" smtClean="0"/>
              <a:t>Edge </a:t>
            </a:r>
            <a:r>
              <a:rPr lang="en-IN" dirty="0"/>
              <a:t>and fog computing layers simply act </a:t>
            </a:r>
            <a:r>
              <a:rPr lang="en-IN" dirty="0" smtClean="0"/>
              <a:t>as a </a:t>
            </a:r>
            <a:r>
              <a:rPr lang="en-IN" dirty="0" smtClean="0">
                <a:solidFill>
                  <a:srgbClr val="00B050"/>
                </a:solidFill>
              </a:rPr>
              <a:t>filtering</a:t>
            </a:r>
            <a:r>
              <a:rPr lang="en-IN" dirty="0">
                <a:solidFill>
                  <a:srgbClr val="00B050"/>
                </a:solidFill>
              </a:rPr>
              <a:t>, </a:t>
            </a:r>
            <a:r>
              <a:rPr lang="en-IN" dirty="0" err="1">
                <a:solidFill>
                  <a:srgbClr val="00B050"/>
                </a:solidFill>
              </a:rPr>
              <a:t>analyzing</a:t>
            </a:r>
            <a:r>
              <a:rPr lang="en-IN" dirty="0">
                <a:solidFill>
                  <a:srgbClr val="00B050"/>
                </a:solidFill>
              </a:rPr>
              <a:t>, and otherwise managing data endpoints</a:t>
            </a:r>
            <a:r>
              <a:rPr lang="en-IN" dirty="0"/>
              <a:t>. </a:t>
            </a:r>
            <a:endParaRPr lang="en-IN" dirty="0" smtClean="0"/>
          </a:p>
          <a:p>
            <a:pPr marL="320040" indent="-320040" algn="just" eaLnBrk="1" fontAlgn="auto" hangingPunct="1">
              <a:spcAft>
                <a:spcPts val="0"/>
              </a:spcAft>
              <a:buFont typeface="Wingdings"/>
              <a:buChar char=""/>
              <a:defRPr/>
            </a:pPr>
            <a:r>
              <a:rPr lang="en-IN" b="1" dirty="0" smtClean="0"/>
              <a:t>This </a:t>
            </a:r>
            <a:r>
              <a:rPr lang="en-IN" b="1" dirty="0"/>
              <a:t>saves the cloud from being queried by each and every node for each event. </a:t>
            </a:r>
          </a:p>
        </p:txBody>
      </p:sp>
      <p:sp>
        <p:nvSpPr>
          <p:cNvPr id="3" name="Slide Number Placeholder 2"/>
          <p:cNvSpPr>
            <a:spLocks noGrp="1"/>
          </p:cNvSpPr>
          <p:nvPr>
            <p:ph type="sldNum" sz="quarter" idx="12"/>
          </p:nvPr>
        </p:nvSpPr>
        <p:spPr/>
        <p:txBody>
          <a:bodyPr>
            <a:normAutofit/>
          </a:bodyPr>
          <a:lstStyle/>
          <a:p>
            <a:pPr>
              <a:defRPr/>
            </a:pPr>
            <a:fld id="{9996DBA2-BF68-4F98-8E7C-04F7CDF518DB}" type="slidenum">
              <a:rPr lang="en-US">
                <a:solidFill>
                  <a:prstClr val="black">
                    <a:lumMod val="85000"/>
                    <a:lumOff val="15000"/>
                  </a:prstClr>
                </a:solidFill>
              </a:rPr>
              <a:pPr>
                <a:defRPr/>
              </a:pPr>
              <a:t>130</a:t>
            </a:fld>
            <a:endParaRPr lang="en-US">
              <a:solidFill>
                <a:prstClr val="black">
                  <a:lumMod val="85000"/>
                  <a:lumOff val="15000"/>
                </a:prstClr>
              </a:solidFill>
            </a:endParaRPr>
          </a:p>
        </p:txBody>
      </p:sp>
    </p:spTree>
    <p:extLst>
      <p:ext uri="{BB962C8B-B14F-4D97-AF65-F5344CB8AC3E}">
        <p14:creationId xmlns:p14="http://schemas.microsoft.com/office/powerpoint/2010/main" xmlns="" val="21384792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sp>
        <p:nvSpPr>
          <p:cNvPr id="103428" name="Content Placeholder 3"/>
          <p:cNvSpPr>
            <a:spLocks noGrp="1"/>
          </p:cNvSpPr>
          <p:nvPr>
            <p:ph idx="1"/>
          </p:nvPr>
        </p:nvSpPr>
        <p:spPr>
          <a:xfrm>
            <a:off x="107504" y="1600200"/>
            <a:ext cx="9036496" cy="5257800"/>
          </a:xfrm>
        </p:spPr>
        <p:txBody>
          <a:bodyPr/>
          <a:lstStyle/>
          <a:p>
            <a:pPr algn="just" eaLnBrk="1" hangingPunct="1"/>
            <a:r>
              <a:rPr lang="en-IN" dirty="0" smtClean="0"/>
              <a:t>At each stage, </a:t>
            </a:r>
            <a:r>
              <a:rPr lang="en-IN" dirty="0" smtClean="0">
                <a:solidFill>
                  <a:srgbClr val="00B050"/>
                </a:solidFill>
              </a:rPr>
              <a:t>data is collected, </a:t>
            </a:r>
            <a:r>
              <a:rPr lang="en-IN" dirty="0" err="1" smtClean="0">
                <a:solidFill>
                  <a:srgbClr val="00B050"/>
                </a:solidFill>
              </a:rPr>
              <a:t>analyzed</a:t>
            </a:r>
            <a:r>
              <a:rPr lang="en-IN" dirty="0" smtClean="0">
                <a:solidFill>
                  <a:srgbClr val="00B050"/>
                </a:solidFill>
              </a:rPr>
              <a:t>, and responded</a:t>
            </a:r>
            <a:r>
              <a:rPr lang="en-IN" dirty="0" smtClean="0"/>
              <a:t> to when necessary. </a:t>
            </a:r>
          </a:p>
          <a:p>
            <a:pPr algn="just" eaLnBrk="1" hangingPunct="1"/>
            <a:r>
              <a:rPr lang="en-IN" dirty="0" smtClean="0"/>
              <a:t>As data to be sent to the cloud, the </a:t>
            </a:r>
            <a:r>
              <a:rPr lang="en-IN" dirty="0" smtClean="0">
                <a:solidFill>
                  <a:srgbClr val="00B050"/>
                </a:solidFill>
              </a:rPr>
              <a:t>latency</a:t>
            </a:r>
            <a:r>
              <a:rPr lang="en-IN" dirty="0" smtClean="0"/>
              <a:t> becomes higher. </a:t>
            </a:r>
          </a:p>
          <a:p>
            <a:pPr algn="just" eaLnBrk="1" hangingPunct="1"/>
            <a:r>
              <a:rPr lang="en-IN" dirty="0" smtClean="0"/>
              <a:t>The advantage of this hierarchy is that a response to events from resources close to the end device is fast and can result in immediate benefits, </a:t>
            </a:r>
          </a:p>
          <a:p>
            <a:pPr algn="just" eaLnBrk="1" hangingPunct="1"/>
            <a:r>
              <a:rPr lang="en-IN" dirty="0" smtClean="0"/>
              <a:t>While still having deeper compute resources available in the cloud when necessary. </a:t>
            </a:r>
          </a:p>
        </p:txBody>
      </p:sp>
      <p:sp>
        <p:nvSpPr>
          <p:cNvPr id="3" name="Slide Number Placeholder 2"/>
          <p:cNvSpPr>
            <a:spLocks noGrp="1"/>
          </p:cNvSpPr>
          <p:nvPr>
            <p:ph type="sldNum" sz="quarter" idx="12"/>
          </p:nvPr>
        </p:nvSpPr>
        <p:spPr/>
        <p:txBody>
          <a:bodyPr>
            <a:normAutofit/>
          </a:bodyPr>
          <a:lstStyle/>
          <a:p>
            <a:pPr>
              <a:defRPr/>
            </a:pPr>
            <a:fld id="{7B263527-8CB8-49A8-92B7-F153593B04C3}" type="slidenum">
              <a:rPr lang="en-US">
                <a:solidFill>
                  <a:prstClr val="black">
                    <a:lumMod val="85000"/>
                    <a:lumOff val="15000"/>
                  </a:prstClr>
                </a:solidFill>
              </a:rPr>
              <a:pPr>
                <a:defRPr/>
              </a:pPr>
              <a:t>131</a:t>
            </a:fld>
            <a:endParaRPr lang="en-US">
              <a:solidFill>
                <a:prstClr val="black">
                  <a:lumMod val="85000"/>
                  <a:lumOff val="15000"/>
                </a:prstClr>
              </a:solidFill>
            </a:endParaRPr>
          </a:p>
        </p:txBody>
      </p:sp>
    </p:spTree>
    <p:extLst>
      <p:ext uri="{BB962C8B-B14F-4D97-AF65-F5344CB8AC3E}">
        <p14:creationId xmlns:p14="http://schemas.microsoft.com/office/powerpoint/2010/main" xmlns="" val="28588322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sp>
        <p:nvSpPr>
          <p:cNvPr id="4" name="Content Placeholder 3"/>
          <p:cNvSpPr>
            <a:spLocks noGrp="1"/>
          </p:cNvSpPr>
          <p:nvPr>
            <p:ph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a:t>It is important to note that the </a:t>
            </a:r>
            <a:r>
              <a:rPr lang="en-IN" dirty="0">
                <a:solidFill>
                  <a:srgbClr val="00B050"/>
                </a:solidFill>
              </a:rPr>
              <a:t>heterogeneity of IoT devices </a:t>
            </a:r>
            <a:r>
              <a:rPr lang="en-IN" dirty="0"/>
              <a:t>also means a heterogeneity of edge and fog computing resources. </a:t>
            </a:r>
            <a:endParaRPr lang="en-IN" dirty="0" smtClean="0"/>
          </a:p>
          <a:p>
            <a:pPr marL="640080" lvl="1" indent="-274320" algn="just" eaLnBrk="1" fontAlgn="auto" hangingPunct="1">
              <a:spcAft>
                <a:spcPts val="0"/>
              </a:spcAft>
              <a:buFont typeface="Wingdings 2"/>
              <a:buChar char=""/>
              <a:defRPr/>
            </a:pPr>
            <a:r>
              <a:rPr lang="en-IN" dirty="0" smtClean="0"/>
              <a:t>Different </a:t>
            </a:r>
            <a:r>
              <a:rPr lang="en-IN" dirty="0"/>
              <a:t>operating systems, have different CPU and data storage capabilities, and have different energy consumption profiles</a:t>
            </a:r>
          </a:p>
          <a:p>
            <a:pPr marL="320040" indent="-320040" algn="just" eaLnBrk="1" fontAlgn="auto" hangingPunct="1">
              <a:spcAft>
                <a:spcPts val="0"/>
              </a:spcAft>
              <a:buFont typeface="Wingdings"/>
              <a:buChar char=""/>
              <a:defRPr/>
            </a:pPr>
            <a:r>
              <a:rPr lang="en-IN" dirty="0" smtClean="0"/>
              <a:t>While </a:t>
            </a:r>
            <a:r>
              <a:rPr lang="en-IN" dirty="0">
                <a:solidFill>
                  <a:srgbClr val="0070C0"/>
                </a:solidFill>
              </a:rPr>
              <a:t>cloud resources </a:t>
            </a:r>
            <a:r>
              <a:rPr lang="en-IN" dirty="0"/>
              <a:t>are expected to be </a:t>
            </a:r>
            <a:r>
              <a:rPr lang="en-IN" dirty="0" smtClean="0">
                <a:solidFill>
                  <a:srgbClr val="00B050"/>
                </a:solidFill>
              </a:rPr>
              <a:t>homogenous</a:t>
            </a:r>
          </a:p>
          <a:p>
            <a:pPr marL="320040" indent="-320040" algn="just" eaLnBrk="1" fontAlgn="auto" hangingPunct="1">
              <a:spcAft>
                <a:spcPts val="0"/>
              </a:spcAft>
              <a:buFont typeface="Wingdings"/>
              <a:buChar char=""/>
              <a:defRPr/>
            </a:pPr>
            <a:r>
              <a:rPr lang="en-IN" dirty="0" smtClean="0"/>
              <a:t>Common </a:t>
            </a:r>
            <a:r>
              <a:rPr lang="en-IN" dirty="0"/>
              <a:t>communications services framework </a:t>
            </a:r>
            <a:r>
              <a:rPr lang="en-IN" dirty="0" smtClean="0"/>
              <a:t>between Edge, Fog and Cloud</a:t>
            </a:r>
            <a:endParaRPr lang="en-IN" dirty="0"/>
          </a:p>
        </p:txBody>
      </p:sp>
      <p:sp>
        <p:nvSpPr>
          <p:cNvPr id="3" name="Slide Number Placeholder 2"/>
          <p:cNvSpPr>
            <a:spLocks noGrp="1"/>
          </p:cNvSpPr>
          <p:nvPr>
            <p:ph type="sldNum" sz="quarter" idx="12"/>
          </p:nvPr>
        </p:nvSpPr>
        <p:spPr/>
        <p:txBody>
          <a:bodyPr>
            <a:normAutofit/>
          </a:bodyPr>
          <a:lstStyle/>
          <a:p>
            <a:pPr>
              <a:defRPr/>
            </a:pPr>
            <a:fld id="{4CFA90EE-5CD6-4C76-A145-FD7FB3512C60}" type="slidenum">
              <a:rPr lang="en-US">
                <a:solidFill>
                  <a:prstClr val="black">
                    <a:lumMod val="85000"/>
                    <a:lumOff val="15000"/>
                  </a:prstClr>
                </a:solidFill>
              </a:rPr>
              <a:pPr>
                <a:defRPr/>
              </a:pPr>
              <a:t>132</a:t>
            </a:fld>
            <a:endParaRPr lang="en-US">
              <a:solidFill>
                <a:prstClr val="black">
                  <a:lumMod val="85000"/>
                  <a:lumOff val="15000"/>
                </a:prstClr>
              </a:solidFill>
            </a:endParaRPr>
          </a:p>
        </p:txBody>
      </p:sp>
    </p:spTree>
    <p:extLst>
      <p:ext uri="{BB962C8B-B14F-4D97-AF65-F5344CB8AC3E}">
        <p14:creationId xmlns:p14="http://schemas.microsoft.com/office/powerpoint/2010/main" xmlns="" val="221310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467544" y="116632"/>
            <a:ext cx="8153400" cy="990600"/>
          </a:xfrm>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pic>
        <p:nvPicPr>
          <p:cNvPr id="10547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868363" y="1600200"/>
            <a:ext cx="7407275" cy="5105400"/>
          </a:xfrm>
        </p:spPr>
      </p:pic>
      <p:sp>
        <p:nvSpPr>
          <p:cNvPr id="3" name="Slide Number Placeholder 2"/>
          <p:cNvSpPr>
            <a:spLocks noGrp="1"/>
          </p:cNvSpPr>
          <p:nvPr>
            <p:ph type="sldNum" sz="quarter" idx="12"/>
          </p:nvPr>
        </p:nvSpPr>
        <p:spPr/>
        <p:txBody>
          <a:bodyPr>
            <a:normAutofit/>
          </a:bodyPr>
          <a:lstStyle/>
          <a:p>
            <a:pPr>
              <a:defRPr/>
            </a:pPr>
            <a:fld id="{46351532-F3C1-45DE-906C-43BDED5AE6BB}" type="slidenum">
              <a:rPr lang="en-US">
                <a:solidFill>
                  <a:prstClr val="black">
                    <a:lumMod val="85000"/>
                    <a:lumOff val="15000"/>
                  </a:prstClr>
                </a:solidFill>
              </a:rPr>
              <a:pPr>
                <a:defRPr/>
              </a:pPr>
              <a:t>133</a:t>
            </a:fld>
            <a:endParaRPr lang="en-US">
              <a:solidFill>
                <a:prstClr val="black">
                  <a:lumMod val="85000"/>
                  <a:lumOff val="15000"/>
                </a:prstClr>
              </a:solidFill>
            </a:endParaRPr>
          </a:p>
        </p:txBody>
      </p:sp>
    </p:spTree>
    <p:extLst>
      <p:ext uri="{BB962C8B-B14F-4D97-AF65-F5344CB8AC3E}">
        <p14:creationId xmlns:p14="http://schemas.microsoft.com/office/powerpoint/2010/main" xmlns="" val="25872246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sp>
        <p:nvSpPr>
          <p:cNvPr id="4" name="Content Placeholder 3"/>
          <p:cNvSpPr>
            <a:spLocks noGrp="1"/>
          </p:cNvSpPr>
          <p:nvPr>
            <p:ph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smtClean="0"/>
              <a:t>The </a:t>
            </a:r>
            <a:r>
              <a:rPr lang="en-IN" dirty="0"/>
              <a:t>fog IoT application then directs different types of data to the optimal place for analysis: </a:t>
            </a:r>
            <a:endParaRPr lang="en-IN" dirty="0" smtClean="0"/>
          </a:p>
          <a:p>
            <a:pPr marL="640080" lvl="1" indent="-274320" algn="just" eaLnBrk="1" fontAlgn="auto" hangingPunct="1">
              <a:spcAft>
                <a:spcPts val="0"/>
              </a:spcAft>
              <a:buFont typeface="Wingdings 2"/>
              <a:buChar char=""/>
              <a:defRPr/>
            </a:pPr>
            <a:r>
              <a:rPr lang="en-IN" dirty="0" smtClean="0"/>
              <a:t>The </a:t>
            </a:r>
            <a:r>
              <a:rPr lang="en-IN" dirty="0">
                <a:solidFill>
                  <a:srgbClr val="00B050"/>
                </a:solidFill>
              </a:rPr>
              <a:t>most time-sensitive data </a:t>
            </a:r>
            <a:r>
              <a:rPr lang="en-IN" dirty="0"/>
              <a:t>is </a:t>
            </a:r>
            <a:r>
              <a:rPr lang="en-IN" dirty="0" err="1"/>
              <a:t>analyzed</a:t>
            </a:r>
            <a:r>
              <a:rPr lang="en-IN" dirty="0"/>
              <a:t> on the </a:t>
            </a:r>
            <a:r>
              <a:rPr lang="en-IN" dirty="0">
                <a:solidFill>
                  <a:srgbClr val="0070C0"/>
                </a:solidFill>
              </a:rPr>
              <a:t>edge or fog node </a:t>
            </a:r>
            <a:r>
              <a:rPr lang="en-IN" dirty="0"/>
              <a:t>closest to the things generating the data. </a:t>
            </a:r>
            <a:endParaRPr lang="en-IN" dirty="0" smtClean="0"/>
          </a:p>
          <a:p>
            <a:pPr marL="640080" lvl="1" indent="-274320" algn="just" eaLnBrk="1" fontAlgn="auto" hangingPunct="1">
              <a:spcAft>
                <a:spcPts val="0"/>
              </a:spcAft>
              <a:buFont typeface="Wingdings 2"/>
              <a:buChar char=""/>
              <a:defRPr/>
            </a:pPr>
            <a:r>
              <a:rPr lang="en-IN" dirty="0" smtClean="0"/>
              <a:t>Data </a:t>
            </a:r>
            <a:r>
              <a:rPr lang="en-IN" dirty="0"/>
              <a:t>that can </a:t>
            </a:r>
            <a:r>
              <a:rPr lang="en-IN" dirty="0">
                <a:solidFill>
                  <a:srgbClr val="00B050"/>
                </a:solidFill>
              </a:rPr>
              <a:t>wait seconds or minutes </a:t>
            </a:r>
            <a:r>
              <a:rPr lang="en-IN" dirty="0"/>
              <a:t>for action is passed along to an </a:t>
            </a:r>
            <a:r>
              <a:rPr lang="en-IN" dirty="0">
                <a:solidFill>
                  <a:srgbClr val="0070C0"/>
                </a:solidFill>
              </a:rPr>
              <a:t>aggregation node </a:t>
            </a:r>
            <a:r>
              <a:rPr lang="en-IN" dirty="0"/>
              <a:t>for analysis and action. </a:t>
            </a:r>
            <a:endParaRPr lang="en-IN" dirty="0" smtClean="0"/>
          </a:p>
          <a:p>
            <a:pPr marL="640080" lvl="1" indent="-274320" algn="just" eaLnBrk="1" fontAlgn="auto" hangingPunct="1">
              <a:spcAft>
                <a:spcPts val="0"/>
              </a:spcAft>
              <a:buFont typeface="Wingdings 2"/>
              <a:buChar char=""/>
              <a:defRPr/>
            </a:pPr>
            <a:r>
              <a:rPr lang="en-IN" dirty="0" smtClean="0"/>
              <a:t>Data </a:t>
            </a:r>
            <a:r>
              <a:rPr lang="en-IN" dirty="0"/>
              <a:t>that is </a:t>
            </a:r>
            <a:r>
              <a:rPr lang="en-IN" dirty="0">
                <a:solidFill>
                  <a:srgbClr val="00B050"/>
                </a:solidFill>
              </a:rPr>
              <a:t>less time sensitive </a:t>
            </a:r>
            <a:r>
              <a:rPr lang="en-IN" dirty="0"/>
              <a:t>is sent to the </a:t>
            </a:r>
            <a:r>
              <a:rPr lang="en-IN" dirty="0">
                <a:solidFill>
                  <a:srgbClr val="0070C0"/>
                </a:solidFill>
              </a:rPr>
              <a:t>cloud</a:t>
            </a:r>
            <a:r>
              <a:rPr lang="en-IN" dirty="0"/>
              <a:t> for historical analysis, big data analytics, and long-term storage. </a:t>
            </a:r>
            <a:endParaRPr lang="en-IN" dirty="0" smtClean="0"/>
          </a:p>
          <a:p>
            <a:pPr lvl="2" algn="just" eaLnBrk="1" fontAlgn="auto" hangingPunct="1">
              <a:spcAft>
                <a:spcPts val="0"/>
              </a:spcAft>
              <a:buFont typeface="Wingdings"/>
              <a:buChar char=""/>
              <a:defRPr/>
            </a:pPr>
            <a:r>
              <a:rPr lang="en-IN" dirty="0" smtClean="0"/>
              <a:t>For </a:t>
            </a:r>
            <a:r>
              <a:rPr lang="en-IN" dirty="0"/>
              <a:t>example, each of thousands or hundreds of thousands of fog nodes might send periodic summaries of data to the cloud for historical analysis and storage. </a:t>
            </a:r>
          </a:p>
        </p:txBody>
      </p:sp>
      <p:sp>
        <p:nvSpPr>
          <p:cNvPr id="3" name="Slide Number Placeholder 2"/>
          <p:cNvSpPr>
            <a:spLocks noGrp="1"/>
          </p:cNvSpPr>
          <p:nvPr>
            <p:ph type="sldNum" sz="quarter" idx="12"/>
          </p:nvPr>
        </p:nvSpPr>
        <p:spPr/>
        <p:txBody>
          <a:bodyPr>
            <a:normAutofit/>
          </a:bodyPr>
          <a:lstStyle/>
          <a:p>
            <a:pPr>
              <a:defRPr/>
            </a:pPr>
            <a:fld id="{74839B2D-1138-46CB-939C-9533C39A1B45}" type="slidenum">
              <a:rPr lang="en-US">
                <a:solidFill>
                  <a:prstClr val="black">
                    <a:lumMod val="85000"/>
                    <a:lumOff val="15000"/>
                  </a:prstClr>
                </a:solidFill>
              </a:rPr>
              <a:pPr>
                <a:defRPr/>
              </a:pPr>
              <a:t>134</a:t>
            </a:fld>
            <a:endParaRPr lang="en-US">
              <a:solidFill>
                <a:prstClr val="black">
                  <a:lumMod val="85000"/>
                  <a:lumOff val="15000"/>
                </a:prstClr>
              </a:solidFill>
            </a:endParaRPr>
          </a:p>
        </p:txBody>
      </p:sp>
    </p:spTree>
    <p:extLst>
      <p:ext uri="{BB962C8B-B14F-4D97-AF65-F5344CB8AC3E}">
        <p14:creationId xmlns:p14="http://schemas.microsoft.com/office/powerpoint/2010/main" xmlns="" val="26498139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normAutofit fontScale="90000"/>
          </a:bodyPr>
          <a:lstStyle/>
          <a:p>
            <a:pPr eaLnBrk="1" hangingPunct="1"/>
            <a:r>
              <a:rPr lang="en-IN" sz="3200" b="1" dirty="0" smtClean="0">
                <a:solidFill>
                  <a:srgbClr val="FF0000"/>
                </a:solidFill>
              </a:rPr>
              <a:t>IoT Data Management and Compute Stack: </a:t>
            </a:r>
            <a:br>
              <a:rPr lang="en-IN" sz="3200" b="1" dirty="0" smtClean="0">
                <a:solidFill>
                  <a:srgbClr val="FF0000"/>
                </a:solidFill>
              </a:rPr>
            </a:br>
            <a:r>
              <a:rPr lang="en-IN" sz="3200" b="1" dirty="0" smtClean="0">
                <a:solidFill>
                  <a:srgbClr val="FF0000"/>
                </a:solidFill>
              </a:rPr>
              <a:t>The Hierarchy of Edge, Fog, and Cloud  </a:t>
            </a:r>
          </a:p>
        </p:txBody>
      </p:sp>
      <p:sp>
        <p:nvSpPr>
          <p:cNvPr id="107524" name="Content Placeholder 3"/>
          <p:cNvSpPr>
            <a:spLocks noGrp="1"/>
          </p:cNvSpPr>
          <p:nvPr>
            <p:ph idx="1"/>
          </p:nvPr>
        </p:nvSpPr>
        <p:spPr>
          <a:xfrm>
            <a:off x="0" y="1600200"/>
            <a:ext cx="9144000" cy="5257800"/>
          </a:xfrm>
        </p:spPr>
        <p:txBody>
          <a:bodyPr/>
          <a:lstStyle/>
          <a:p>
            <a:pPr algn="just" eaLnBrk="1" hangingPunct="1"/>
            <a:r>
              <a:rPr lang="en-IN" dirty="0" smtClean="0"/>
              <a:t>Based on </a:t>
            </a:r>
            <a:r>
              <a:rPr lang="en-IN" dirty="0" smtClean="0">
                <a:solidFill>
                  <a:srgbClr val="00B050"/>
                </a:solidFill>
              </a:rPr>
              <a:t>amount of data </a:t>
            </a:r>
            <a:r>
              <a:rPr lang="en-IN" dirty="0" smtClean="0"/>
              <a:t>you can decide whether cloud computing is enough or whether edge or fog computing would improve your system efficiency. </a:t>
            </a:r>
          </a:p>
          <a:p>
            <a:pPr algn="just" eaLnBrk="1" hangingPunct="1"/>
            <a:r>
              <a:rPr lang="en-IN" dirty="0" smtClean="0"/>
              <a:t>It avoids the need for </a:t>
            </a:r>
            <a:r>
              <a:rPr lang="en-IN" dirty="0" smtClean="0">
                <a:solidFill>
                  <a:srgbClr val="00B050"/>
                </a:solidFill>
              </a:rPr>
              <a:t>costly bandwidth </a:t>
            </a:r>
            <a:r>
              <a:rPr lang="en-IN" dirty="0" smtClean="0"/>
              <a:t>additions by offloading gigabytes of network traffic from the core network. </a:t>
            </a:r>
          </a:p>
        </p:txBody>
      </p:sp>
      <p:sp>
        <p:nvSpPr>
          <p:cNvPr id="3" name="Slide Number Placeholder 2"/>
          <p:cNvSpPr>
            <a:spLocks noGrp="1"/>
          </p:cNvSpPr>
          <p:nvPr>
            <p:ph type="sldNum" sz="quarter" idx="12"/>
          </p:nvPr>
        </p:nvSpPr>
        <p:spPr/>
        <p:txBody>
          <a:bodyPr>
            <a:normAutofit/>
          </a:bodyPr>
          <a:lstStyle/>
          <a:p>
            <a:pPr>
              <a:defRPr/>
            </a:pPr>
            <a:fld id="{1BD45086-6014-4A06-A9DD-8AFDEB1CAB53}" type="slidenum">
              <a:rPr lang="en-US">
                <a:solidFill>
                  <a:prstClr val="black">
                    <a:lumMod val="85000"/>
                    <a:lumOff val="15000"/>
                  </a:prstClr>
                </a:solidFill>
              </a:rPr>
              <a:pPr>
                <a:defRPr/>
              </a:pPr>
              <a:t>135</a:t>
            </a:fld>
            <a:endParaRPr lang="en-US">
              <a:solidFill>
                <a:prstClr val="black">
                  <a:lumMod val="85000"/>
                  <a:lumOff val="15000"/>
                </a:prstClr>
              </a:solidFill>
            </a:endParaRPr>
          </a:p>
        </p:txBody>
      </p:sp>
    </p:spTree>
    <p:extLst>
      <p:ext uri="{BB962C8B-B14F-4D97-AF65-F5344CB8AC3E}">
        <p14:creationId xmlns:p14="http://schemas.microsoft.com/office/powerpoint/2010/main" xmlns="" val="17565723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Functional blocks of an IoT ecosystem</a:t>
            </a:r>
            <a:br>
              <a:rPr lang="en-US" b="1" dirty="0">
                <a:solidFill>
                  <a:srgbClr val="FF0000"/>
                </a:solidFill>
              </a:rPr>
            </a:br>
            <a:endParaRPr lang="en-US" dirty="0">
              <a:solidFill>
                <a:srgbClr val="FF0000"/>
              </a:solidFill>
            </a:endParaRPr>
          </a:p>
        </p:txBody>
      </p:sp>
      <p:sp>
        <p:nvSpPr>
          <p:cNvPr id="4" name="Slide Number Placeholder 3"/>
          <p:cNvSpPr>
            <a:spLocks noGrp="1"/>
          </p:cNvSpPr>
          <p:nvPr>
            <p:ph type="sldNum" sz="quarter" idx="12"/>
          </p:nvPr>
        </p:nvSpPr>
        <p:spPr/>
        <p:txBody>
          <a:bodyPr>
            <a:normAutofit/>
          </a:bodyPr>
          <a:lstStyle/>
          <a:p>
            <a:pPr>
              <a:defRPr/>
            </a:pPr>
            <a:fld id="{BE8200AA-EAC0-4CA8-91A6-6E105B509E8B}" type="slidenum">
              <a:rPr lang="en-US" smtClean="0"/>
              <a:pPr>
                <a:defRPr/>
              </a:pPr>
              <a:t>136</a:t>
            </a:fld>
            <a:endParaRPr lang="en-US"/>
          </a:p>
        </p:txBody>
      </p:sp>
      <p:pic>
        <p:nvPicPr>
          <p:cNvPr id="5" name="image9.jpeg"/>
          <p:cNvPicPr>
            <a:picLocks noGrp="1"/>
          </p:cNvPicPr>
          <p:nvPr>
            <p:ph idx="1"/>
          </p:nvPr>
        </p:nvPicPr>
        <p:blipFill>
          <a:blip r:embed="rId2" cstate="print"/>
          <a:stretch>
            <a:fillRect/>
          </a:stretch>
        </p:blipFill>
        <p:spPr>
          <a:xfrm>
            <a:off x="107504" y="1052736"/>
            <a:ext cx="6264696" cy="4896544"/>
          </a:xfrm>
          <a:prstGeom prst="rect">
            <a:avLst/>
          </a:prstGeom>
        </p:spPr>
      </p:pic>
      <p:pic>
        <p:nvPicPr>
          <p:cNvPr id="6" name="image10.jpeg"/>
          <p:cNvPicPr/>
          <p:nvPr/>
        </p:nvPicPr>
        <p:blipFill>
          <a:blip r:embed="rId3" cstate="print"/>
          <a:stretch>
            <a:fillRect/>
          </a:stretch>
        </p:blipFill>
        <p:spPr>
          <a:xfrm>
            <a:off x="6588224" y="1124744"/>
            <a:ext cx="2555776" cy="4752528"/>
          </a:xfrm>
          <a:prstGeom prst="rect">
            <a:avLst/>
          </a:prstGeom>
        </p:spPr>
      </p:pic>
    </p:spTree>
    <p:extLst>
      <p:ext uri="{BB962C8B-B14F-4D97-AF65-F5344CB8AC3E}">
        <p14:creationId xmlns:p14="http://schemas.microsoft.com/office/powerpoint/2010/main" xmlns="" val="35774144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839200" cy="685800"/>
          </a:xfrm>
        </p:spPr>
        <p:txBody>
          <a:bodyPr>
            <a:normAutofit fontScale="90000"/>
          </a:bodyPr>
          <a:lstStyle/>
          <a:p>
            <a:pPr algn="ctr"/>
            <a:r>
              <a:rPr lang="en-US" sz="4400" b="1" dirty="0" smtClean="0">
                <a:solidFill>
                  <a:srgbClr val="FF0000"/>
                </a:solidFill>
              </a:rPr>
              <a:t/>
            </a:r>
            <a:br>
              <a:rPr lang="en-US" sz="4400" b="1" dirty="0" smtClean="0">
                <a:solidFill>
                  <a:srgbClr val="FF0000"/>
                </a:solidFill>
              </a:rPr>
            </a:br>
            <a:r>
              <a:rPr lang="en-US" sz="4400" b="1" dirty="0" smtClean="0">
                <a:solidFill>
                  <a:srgbClr val="FF0000"/>
                </a:solidFill>
              </a:rPr>
              <a:t>Sensors</a:t>
            </a:r>
            <a:r>
              <a:rPr lang="en-US" sz="4400" dirty="0" smtClean="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0" y="1124744"/>
            <a:ext cx="9144000" cy="5052219"/>
          </a:xfrm>
        </p:spPr>
        <p:txBody>
          <a:bodyPr>
            <a:normAutofit fontScale="70000" lnSpcReduction="20000"/>
          </a:bodyPr>
          <a:lstStyle/>
          <a:p>
            <a:r>
              <a:rPr lang="en-US" sz="3100" dirty="0">
                <a:latin typeface="Times New Roman" pitchFamily="18" charset="0"/>
                <a:cs typeface="Times New Roman" pitchFamily="18" charset="0"/>
              </a:rPr>
              <a:t>It </a:t>
            </a:r>
            <a:r>
              <a:rPr lang="en-US" sz="3100" dirty="0">
                <a:solidFill>
                  <a:srgbClr val="0070C0"/>
                </a:solidFill>
                <a:latin typeface="Times New Roman" pitchFamily="18" charset="0"/>
                <a:cs typeface="Times New Roman" pitchFamily="18" charset="0"/>
              </a:rPr>
              <a:t>senses </a:t>
            </a:r>
            <a:endParaRPr lang="en-US" sz="3100" dirty="0" smtClean="0">
              <a:solidFill>
                <a:srgbClr val="0070C0"/>
              </a:solidFill>
              <a:latin typeface="Times New Roman" pitchFamily="18" charset="0"/>
              <a:cs typeface="Times New Roman" pitchFamily="18" charset="0"/>
            </a:endParaRPr>
          </a:p>
          <a:p>
            <a:r>
              <a:rPr lang="en-US" sz="3100" dirty="0">
                <a:latin typeface="Times New Roman" pitchFamily="18" charset="0"/>
                <a:cs typeface="Times New Roman" pitchFamily="18" charset="0"/>
              </a:rPr>
              <a:t>measures some </a:t>
            </a:r>
            <a:r>
              <a:rPr lang="en-US" sz="3100" dirty="0" smtClean="0">
                <a:latin typeface="Times New Roman" pitchFamily="18" charset="0"/>
                <a:cs typeface="Times New Roman" pitchFamily="18" charset="0"/>
              </a:rPr>
              <a:t>physical quantity </a:t>
            </a:r>
            <a:r>
              <a:rPr lang="en-US" sz="3100" dirty="0">
                <a:latin typeface="Times New Roman" pitchFamily="18" charset="0"/>
                <a:cs typeface="Times New Roman" pitchFamily="18" charset="0"/>
              </a:rPr>
              <a:t>and converts that measurement reading into a </a:t>
            </a:r>
            <a:r>
              <a:rPr lang="en-US" sz="3100" dirty="0">
                <a:solidFill>
                  <a:srgbClr val="0070C0"/>
                </a:solidFill>
                <a:latin typeface="Times New Roman" pitchFamily="18" charset="0"/>
                <a:cs typeface="Times New Roman" pitchFamily="18" charset="0"/>
              </a:rPr>
              <a:t>digital representation </a:t>
            </a:r>
            <a:endParaRPr lang="en-US" sz="3100" dirty="0" smtClean="0">
              <a:solidFill>
                <a:srgbClr val="0070C0"/>
              </a:solidFill>
              <a:latin typeface="Times New Roman" pitchFamily="18" charset="0"/>
              <a:cs typeface="Times New Roman" pitchFamily="18" charset="0"/>
            </a:endParaRPr>
          </a:p>
          <a:p>
            <a:r>
              <a:rPr lang="en-US" sz="3100" dirty="0" smtClean="0">
                <a:latin typeface="Times New Roman" pitchFamily="18" charset="0"/>
                <a:cs typeface="Times New Roman" pitchFamily="18" charset="0"/>
              </a:rPr>
              <a:t>digital </a:t>
            </a:r>
            <a:r>
              <a:rPr lang="en-US" sz="3100" dirty="0">
                <a:latin typeface="Times New Roman" pitchFamily="18" charset="0"/>
                <a:cs typeface="Times New Roman" pitchFamily="18" charset="0"/>
              </a:rPr>
              <a:t>representation </a:t>
            </a:r>
            <a:r>
              <a:rPr lang="en-US" sz="3100" dirty="0" smtClean="0">
                <a:latin typeface="Times New Roman" pitchFamily="18" charset="0"/>
                <a:cs typeface="Times New Roman" pitchFamily="18" charset="0"/>
              </a:rPr>
              <a:t>is passed </a:t>
            </a:r>
            <a:r>
              <a:rPr lang="en-US" sz="3100" dirty="0">
                <a:latin typeface="Times New Roman" pitchFamily="18" charset="0"/>
                <a:cs typeface="Times New Roman" pitchFamily="18" charset="0"/>
              </a:rPr>
              <a:t>to another device for transformation into useful data that can be consumed by </a:t>
            </a:r>
            <a:r>
              <a:rPr lang="en-US" sz="3100" dirty="0" smtClean="0">
                <a:solidFill>
                  <a:srgbClr val="0070C0"/>
                </a:solidFill>
                <a:latin typeface="Times New Roman" pitchFamily="18" charset="0"/>
                <a:cs typeface="Times New Roman" pitchFamily="18" charset="0"/>
              </a:rPr>
              <a:t>intelligent devices </a:t>
            </a:r>
            <a:r>
              <a:rPr lang="en-US" sz="3100" dirty="0">
                <a:solidFill>
                  <a:srgbClr val="0070C0"/>
                </a:solidFill>
                <a:latin typeface="Times New Roman" pitchFamily="18" charset="0"/>
                <a:cs typeface="Times New Roman" pitchFamily="18" charset="0"/>
              </a:rPr>
              <a:t>or humans</a:t>
            </a:r>
            <a:r>
              <a:rPr lang="en-US" sz="3100" dirty="0">
                <a:latin typeface="Times New Roman" pitchFamily="18" charset="0"/>
                <a:cs typeface="Times New Roman" pitchFamily="18" charset="0"/>
              </a:rPr>
              <a:t>. </a:t>
            </a:r>
            <a:endParaRPr lang="en-US" sz="3100" dirty="0" smtClean="0">
              <a:latin typeface="Times New Roman" pitchFamily="18" charset="0"/>
              <a:cs typeface="Times New Roman" pitchFamily="18" charset="0"/>
            </a:endParaRPr>
          </a:p>
          <a:p>
            <a:r>
              <a:rPr lang="en-US" sz="3100" dirty="0">
                <a:latin typeface="Times New Roman" pitchFamily="18" charset="0"/>
                <a:cs typeface="Times New Roman" pitchFamily="18" charset="0"/>
              </a:rPr>
              <a:t>provide an extremely wide spectrum of </a:t>
            </a:r>
            <a:r>
              <a:rPr lang="en-US" sz="3100" dirty="0">
                <a:solidFill>
                  <a:srgbClr val="0070C0"/>
                </a:solidFill>
                <a:latin typeface="Times New Roman" pitchFamily="18" charset="0"/>
                <a:cs typeface="Times New Roman" pitchFamily="18" charset="0"/>
              </a:rPr>
              <a:t>rich and diverse measurement data </a:t>
            </a:r>
            <a:r>
              <a:rPr lang="en-US" sz="3100" dirty="0">
                <a:latin typeface="Times New Roman" pitchFamily="18" charset="0"/>
                <a:cs typeface="Times New Roman" pitchFamily="18" charset="0"/>
              </a:rPr>
              <a:t>with far </a:t>
            </a:r>
            <a:r>
              <a:rPr lang="en-US" sz="3100" dirty="0" smtClean="0">
                <a:latin typeface="Times New Roman" pitchFamily="18" charset="0"/>
                <a:cs typeface="Times New Roman" pitchFamily="18" charset="0"/>
              </a:rPr>
              <a:t>greater precision </a:t>
            </a:r>
            <a:r>
              <a:rPr lang="en-US" sz="3100" dirty="0">
                <a:latin typeface="Times New Roman" pitchFamily="18" charset="0"/>
                <a:cs typeface="Times New Roman" pitchFamily="18" charset="0"/>
              </a:rPr>
              <a:t>than human senses </a:t>
            </a:r>
            <a:endParaRPr lang="en-US" sz="3100" dirty="0" smtClean="0">
              <a:latin typeface="Times New Roman" pitchFamily="18" charset="0"/>
              <a:cs typeface="Times New Roman" pitchFamily="18" charset="0"/>
            </a:endParaRPr>
          </a:p>
          <a:p>
            <a:r>
              <a:rPr lang="en-US" sz="3100" dirty="0">
                <a:latin typeface="Times New Roman" pitchFamily="18" charset="0"/>
                <a:cs typeface="Times New Roman" pitchFamily="18" charset="0"/>
              </a:rPr>
              <a:t>Sensors can be readily </a:t>
            </a:r>
            <a:r>
              <a:rPr lang="en-US" sz="3100" dirty="0" smtClean="0">
                <a:latin typeface="Times New Roman" pitchFamily="18" charset="0"/>
                <a:cs typeface="Times New Roman" pitchFamily="18" charset="0"/>
              </a:rPr>
              <a:t>embedded in </a:t>
            </a:r>
            <a:r>
              <a:rPr lang="en-US" sz="3100" dirty="0">
                <a:latin typeface="Times New Roman" pitchFamily="18" charset="0"/>
                <a:cs typeface="Times New Roman" pitchFamily="18" charset="0"/>
              </a:rPr>
              <a:t>any physical objects that are easily connected to the Internet by </a:t>
            </a:r>
            <a:r>
              <a:rPr lang="en-US" sz="3100" dirty="0">
                <a:solidFill>
                  <a:srgbClr val="0070C0"/>
                </a:solidFill>
                <a:latin typeface="Times New Roman" pitchFamily="18" charset="0"/>
                <a:cs typeface="Times New Roman" pitchFamily="18" charset="0"/>
              </a:rPr>
              <a:t>wired or wireless </a:t>
            </a:r>
            <a:r>
              <a:rPr lang="en-US" sz="3100" dirty="0" smtClean="0">
                <a:solidFill>
                  <a:srgbClr val="0070C0"/>
                </a:solidFill>
                <a:latin typeface="Times New Roman" pitchFamily="18" charset="0"/>
                <a:cs typeface="Times New Roman" pitchFamily="18" charset="0"/>
              </a:rPr>
              <a:t>networks</a:t>
            </a:r>
          </a:p>
          <a:p>
            <a:r>
              <a:rPr lang="en-US" sz="3100" dirty="0">
                <a:latin typeface="Times New Roman" pitchFamily="18" charset="0"/>
                <a:cs typeface="Times New Roman" pitchFamily="18" charset="0"/>
              </a:rPr>
              <a:t>Because </a:t>
            </a:r>
            <a:r>
              <a:rPr lang="en-US" sz="3100" dirty="0" smtClean="0">
                <a:latin typeface="Times New Roman" pitchFamily="18" charset="0"/>
                <a:cs typeface="Times New Roman" pitchFamily="18" charset="0"/>
              </a:rPr>
              <a:t>these connected </a:t>
            </a:r>
            <a:r>
              <a:rPr lang="en-US" sz="3100" dirty="0">
                <a:latin typeface="Times New Roman" pitchFamily="18" charset="0"/>
                <a:cs typeface="Times New Roman" pitchFamily="18" charset="0"/>
              </a:rPr>
              <a:t>host physical objects with multidimensional sensing capabilities communicate with each other </a:t>
            </a:r>
            <a:r>
              <a:rPr lang="en-US" sz="3100" dirty="0" smtClean="0">
                <a:latin typeface="Times New Roman" pitchFamily="18" charset="0"/>
                <a:cs typeface="Times New Roman" pitchFamily="18" charset="0"/>
              </a:rPr>
              <a:t>and external </a:t>
            </a:r>
            <a:r>
              <a:rPr lang="en-US" sz="3100" dirty="0">
                <a:latin typeface="Times New Roman" pitchFamily="18" charset="0"/>
                <a:cs typeface="Times New Roman" pitchFamily="18" charset="0"/>
              </a:rPr>
              <a:t>systems, they can interpret their environment and make </a:t>
            </a:r>
            <a:r>
              <a:rPr lang="en-US" sz="3100" dirty="0">
                <a:solidFill>
                  <a:srgbClr val="0070C0"/>
                </a:solidFill>
                <a:latin typeface="Times New Roman" pitchFamily="18" charset="0"/>
                <a:cs typeface="Times New Roman" pitchFamily="18" charset="0"/>
              </a:rPr>
              <a:t>intelligent decisions </a:t>
            </a:r>
            <a:br>
              <a:rPr lang="en-US" sz="3100" dirty="0">
                <a:solidFill>
                  <a:srgbClr val="0070C0"/>
                </a:solidFill>
                <a:latin typeface="Times New Roman" pitchFamily="18" charset="0"/>
                <a:cs typeface="Times New Roman" pitchFamily="18" charset="0"/>
              </a:rPr>
            </a:br>
            <a:r>
              <a:rPr lang="en-US" sz="3100" dirty="0">
                <a:solidFill>
                  <a:srgbClr val="0070C0"/>
                </a:solidFill>
                <a:latin typeface="Times New Roman" pitchFamily="18" charset="0"/>
                <a:cs typeface="Times New Roman" pitchFamily="18" charset="0"/>
              </a:rPr>
              <a:t> </a:t>
            </a:r>
            <a:br>
              <a:rPr lang="en-US" sz="3100" dirty="0">
                <a:solidFill>
                  <a:srgbClr val="0070C0"/>
                </a:solidFill>
                <a:latin typeface="Times New Roman" pitchFamily="18" charset="0"/>
                <a:cs typeface="Times New Roman" pitchFamily="18" charset="0"/>
              </a:rPr>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137</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9508833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rgbClr val="FF0000"/>
                </a:solidFill>
              </a:rPr>
              <a:t>Types</a:t>
            </a:r>
            <a:endParaRPr lang="en-US" sz="4000" dirty="0">
              <a:solidFill>
                <a:srgbClr val="FF000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138</a:t>
            </a:fld>
            <a:endParaRPr lang="en-US" dirty="0">
              <a:solidFill>
                <a:prstClr val="black">
                  <a:lumMod val="85000"/>
                  <a:lumOff val="15000"/>
                </a:prstClr>
              </a:solidFill>
            </a:endParaRP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052736"/>
            <a:ext cx="9144000" cy="4968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58046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839200" cy="685800"/>
          </a:xfrm>
        </p:spPr>
        <p:txBody>
          <a:bodyPr>
            <a:normAutofit/>
          </a:bodyPr>
          <a:lstStyle/>
          <a:p>
            <a:pPr algn="ctr"/>
            <a:r>
              <a:rPr lang="en-US" sz="4000" dirty="0" smtClean="0">
                <a:solidFill>
                  <a:srgbClr val="FF0000"/>
                </a:solidFill>
              </a:rPr>
              <a:t>Contd..</a:t>
            </a:r>
            <a:endParaRPr lang="en-US" sz="4000" dirty="0">
              <a:solidFill>
                <a:srgbClr val="FF000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139</a:t>
            </a:fld>
            <a:endParaRPr lang="en-US" dirty="0">
              <a:solidFill>
                <a:prstClr val="black">
                  <a:lumMod val="85000"/>
                  <a:lumOff val="15000"/>
                </a:prstClr>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80728"/>
            <a:ext cx="9144000" cy="5196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966747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b="1" dirty="0" smtClean="0">
                <a:solidFill>
                  <a:srgbClr val="FF0000"/>
                </a:solidFill>
              </a:rPr>
              <a:t/>
            </a:r>
            <a:br>
              <a:rPr lang="en-IN" b="1" dirty="0" smtClean="0">
                <a:solidFill>
                  <a:srgbClr val="FF0000"/>
                </a:solidFill>
              </a:rPr>
            </a:br>
            <a:r>
              <a:rPr lang="en-IN" sz="4400" b="1" dirty="0" smtClean="0">
                <a:solidFill>
                  <a:srgbClr val="FF0000"/>
                </a:solidFill>
              </a:rPr>
              <a:t>How </a:t>
            </a:r>
            <a:r>
              <a:rPr lang="en-IN" sz="4400" b="1" dirty="0">
                <a:solidFill>
                  <a:srgbClr val="FF0000"/>
                </a:solidFill>
              </a:rPr>
              <a:t>IoT works?</a:t>
            </a:r>
            <a:r>
              <a:rPr lang="en-US" sz="4400" dirty="0">
                <a:solidFill>
                  <a:srgbClr val="FF0000"/>
                </a:solidFill>
              </a:rPr>
              <a:t/>
            </a:r>
            <a:br>
              <a:rPr lang="en-US" sz="4400" dirty="0">
                <a:solidFill>
                  <a:srgbClr val="FF0000"/>
                </a:solidFill>
              </a:rPr>
            </a:br>
            <a:endParaRPr lang="en-US" sz="4400" dirty="0">
              <a:solidFill>
                <a:srgbClr val="FF0000"/>
              </a:solidFill>
            </a:endParaRPr>
          </a:p>
        </p:txBody>
      </p:sp>
      <p:sp>
        <p:nvSpPr>
          <p:cNvPr id="6" name="Content Placeholder 5"/>
          <p:cNvSpPr>
            <a:spLocks noGrp="1"/>
          </p:cNvSpPr>
          <p:nvPr>
            <p:ph idx="1"/>
          </p:nvPr>
        </p:nvSpPr>
        <p:spPr/>
        <p:txBody>
          <a:bodyPr/>
          <a:lstStyle/>
          <a:p>
            <a:endParaRPr lang="en-US" dirty="0" smtClean="0"/>
          </a:p>
          <a:p>
            <a:endParaRPr lang="en-US" dirty="0"/>
          </a:p>
        </p:txBody>
      </p:sp>
      <p:pic>
        <p:nvPicPr>
          <p:cNvPr id="7" name="Content Placeholder 4"/>
          <p:cNvPicPr>
            <a:picLocks/>
          </p:cNvPicPr>
          <p:nvPr/>
        </p:nvPicPr>
        <p:blipFill>
          <a:blip r:embed="rId2"/>
          <a:srcRect/>
          <a:stretch>
            <a:fillRect/>
          </a:stretch>
        </p:blipFill>
        <p:spPr bwMode="auto">
          <a:xfrm>
            <a:off x="0" y="1071546"/>
            <a:ext cx="9144000" cy="4786346"/>
          </a:xfrm>
          <a:prstGeom prst="rect">
            <a:avLst/>
          </a:prstGeom>
          <a:noFill/>
          <a:ln w="9525">
            <a:noFill/>
            <a:miter lim="800000"/>
            <a:headEnd/>
            <a:tailEnd/>
          </a:ln>
        </p:spPr>
      </p:pic>
    </p:spTree>
    <p:extLst>
      <p:ext uri="{BB962C8B-B14F-4D97-AF65-F5344CB8AC3E}">
        <p14:creationId xmlns:p14="http://schemas.microsoft.com/office/powerpoint/2010/main" xmlns="" val="4009151526"/>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140</a:t>
            </a:fld>
            <a:endParaRPr lang="en-US" dirty="0">
              <a:solidFill>
                <a:prstClr val="black">
                  <a:lumMod val="85000"/>
                  <a:lumOff val="15000"/>
                </a:prstClr>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2996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486" y="3068959"/>
            <a:ext cx="9129513" cy="37890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9278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839200" cy="685800"/>
          </a:xfrm>
        </p:spPr>
        <p:txBody>
          <a:bodyPr/>
          <a:lstStyle/>
          <a:p>
            <a:pPr algn="ctr"/>
            <a:r>
              <a:rPr lang="en-US" sz="32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141</a:t>
            </a:fld>
            <a:endParaRPr lang="en-US" dirty="0">
              <a:solidFill>
                <a:prstClr val="black">
                  <a:lumMod val="85000"/>
                  <a:lumOff val="15000"/>
                </a:prstClr>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24745"/>
            <a:ext cx="9143999" cy="4752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79305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solidFill>
                  <a:srgbClr val="FF0000"/>
                </a:solidFill>
              </a:rPr>
              <a:t>Contd..</a:t>
            </a:r>
            <a:endParaRPr lang="en-US" dirty="0"/>
          </a:p>
        </p:txBody>
      </p:sp>
      <p:sp>
        <p:nvSpPr>
          <p:cNvPr id="3" name="Content Placeholder 2"/>
          <p:cNvSpPr>
            <a:spLocks noGrp="1"/>
          </p:cNvSpPr>
          <p:nvPr>
            <p:ph idx="1"/>
          </p:nvPr>
        </p:nvSpPr>
        <p:spPr>
          <a:xfrm>
            <a:off x="0" y="1052737"/>
            <a:ext cx="9144000" cy="4896544"/>
          </a:xfrm>
        </p:spPr>
        <p:txBody>
          <a:bodyPr>
            <a:normAutofit fontScale="47500" lnSpcReduction="20000"/>
          </a:bodyPr>
          <a:lstStyle/>
          <a:p>
            <a:pPr algn="just"/>
            <a:r>
              <a:rPr lang="en-US" sz="5100" dirty="0"/>
              <a:t>Sensors come in all </a:t>
            </a:r>
            <a:r>
              <a:rPr lang="en-US" sz="5100" dirty="0">
                <a:solidFill>
                  <a:srgbClr val="0070C0"/>
                </a:solidFill>
              </a:rPr>
              <a:t>shapes and </a:t>
            </a:r>
            <a:r>
              <a:rPr lang="en-US" sz="5100" dirty="0" smtClean="0">
                <a:solidFill>
                  <a:srgbClr val="0070C0"/>
                </a:solidFill>
              </a:rPr>
              <a:t>sizes</a:t>
            </a:r>
          </a:p>
          <a:p>
            <a:pPr algn="just"/>
            <a:r>
              <a:rPr lang="en-US" sz="5100" dirty="0" smtClean="0"/>
              <a:t>can </a:t>
            </a:r>
            <a:r>
              <a:rPr lang="en-US" sz="5100" dirty="0"/>
              <a:t>measure all types of </a:t>
            </a:r>
            <a:r>
              <a:rPr lang="en-US" sz="5100" dirty="0">
                <a:solidFill>
                  <a:srgbClr val="0070C0"/>
                </a:solidFill>
              </a:rPr>
              <a:t>physical conditions </a:t>
            </a:r>
            <a:endParaRPr lang="en-US" sz="5100" dirty="0" smtClean="0">
              <a:solidFill>
                <a:srgbClr val="0070C0"/>
              </a:solidFill>
            </a:endParaRPr>
          </a:p>
          <a:p>
            <a:pPr algn="just"/>
            <a:r>
              <a:rPr lang="en-US" sz="5100" dirty="0"/>
              <a:t>uses a variety of technical advances to improve the </a:t>
            </a:r>
            <a:r>
              <a:rPr lang="en-US" sz="5100" dirty="0" smtClean="0"/>
              <a:t>efficiency, sustainability</a:t>
            </a:r>
            <a:r>
              <a:rPr lang="en-US" sz="5100" dirty="0"/>
              <a:t>, and profitability of traditional farming practices. </a:t>
            </a:r>
            <a:endParaRPr lang="en-US" sz="5100" dirty="0" smtClean="0"/>
          </a:p>
          <a:p>
            <a:pPr algn="just"/>
            <a:r>
              <a:rPr lang="en-US" sz="5100" dirty="0" smtClean="0"/>
              <a:t>the </a:t>
            </a:r>
            <a:r>
              <a:rPr lang="en-US" sz="5100" dirty="0"/>
              <a:t>use of </a:t>
            </a:r>
            <a:r>
              <a:rPr lang="en-US" sz="5100" dirty="0">
                <a:solidFill>
                  <a:srgbClr val="0070C0"/>
                </a:solidFill>
              </a:rPr>
              <a:t>GPS and satellite </a:t>
            </a:r>
            <a:r>
              <a:rPr lang="en-US" sz="5100" dirty="0" smtClean="0">
                <a:solidFill>
                  <a:srgbClr val="0070C0"/>
                </a:solidFill>
              </a:rPr>
              <a:t>aerial imagery </a:t>
            </a:r>
            <a:r>
              <a:rPr lang="en-US" sz="5100" dirty="0"/>
              <a:t>for determining field viability; </a:t>
            </a:r>
            <a:endParaRPr lang="en-US" sz="5100" dirty="0" smtClean="0"/>
          </a:p>
          <a:p>
            <a:pPr algn="just"/>
            <a:r>
              <a:rPr lang="en-US" sz="5100" dirty="0" smtClean="0">
                <a:solidFill>
                  <a:srgbClr val="0070C0"/>
                </a:solidFill>
              </a:rPr>
              <a:t>robots</a:t>
            </a:r>
            <a:r>
              <a:rPr lang="en-US" sz="5100" dirty="0" smtClean="0"/>
              <a:t> </a:t>
            </a:r>
            <a:r>
              <a:rPr lang="en-US" sz="5100" dirty="0"/>
              <a:t>for high-precision planting, harvesting, irrigation, and so on; </a:t>
            </a:r>
            <a:r>
              <a:rPr lang="en-US" sz="5100" dirty="0" smtClean="0"/>
              <a:t>and </a:t>
            </a:r>
          </a:p>
          <a:p>
            <a:pPr algn="just"/>
            <a:r>
              <a:rPr lang="en-US" sz="5100" dirty="0" smtClean="0">
                <a:solidFill>
                  <a:srgbClr val="0070C0"/>
                </a:solidFill>
              </a:rPr>
              <a:t>real-time </a:t>
            </a:r>
            <a:r>
              <a:rPr lang="en-US" sz="5100" dirty="0">
                <a:solidFill>
                  <a:srgbClr val="0070C0"/>
                </a:solidFill>
              </a:rPr>
              <a:t>analytics </a:t>
            </a:r>
            <a:r>
              <a:rPr lang="en-US" sz="5100" dirty="0"/>
              <a:t>and artificial intelligence to predict optimal crop yield, weather impacts, and soil quality</a:t>
            </a:r>
            <a:r>
              <a:rPr lang="en-US" sz="5100" dirty="0" smtClean="0"/>
              <a:t>.</a:t>
            </a:r>
          </a:p>
          <a:p>
            <a:r>
              <a:rPr lang="en-US" sz="5100" dirty="0" smtClean="0">
                <a:solidFill>
                  <a:srgbClr val="0070C0"/>
                </a:solidFill>
              </a:rPr>
              <a:t>North </a:t>
            </a:r>
            <a:r>
              <a:rPr lang="en-US" sz="5100" dirty="0">
                <a:solidFill>
                  <a:srgbClr val="0070C0"/>
                </a:solidFill>
              </a:rPr>
              <a:t>Dakota State University (NDSU), </a:t>
            </a:r>
            <a:r>
              <a:rPr lang="en-US" sz="5100" dirty="0"/>
              <a:t>can be planted directly in the soil and </a:t>
            </a:r>
            <a:r>
              <a:rPr lang="en-US" sz="5100" dirty="0" smtClean="0"/>
              <a:t>left in </a:t>
            </a:r>
            <a:r>
              <a:rPr lang="en-US" sz="5100" dirty="0"/>
              <a:t>the ground to biodegrade without any harm to </a:t>
            </a:r>
            <a:r>
              <a:rPr lang="en-US" sz="5100" dirty="0" smtClean="0"/>
              <a:t>soil quality</a:t>
            </a:r>
            <a:r>
              <a:rPr lang="en-US" sz="5100" dirty="0"/>
              <a:t>. </a:t>
            </a:r>
            <a:br>
              <a:rPr lang="en-US" sz="5100" dirty="0"/>
            </a:br>
            <a:r>
              <a:rPr lang="en-US" sz="5100" dirty="0"/>
              <a:t/>
            </a:r>
            <a:br>
              <a:rPr lang="en-US" sz="5100"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142</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399494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143</a:t>
            </a:fld>
            <a:endParaRPr lang="en-US" dirty="0">
              <a:solidFill>
                <a:prstClr val="black">
                  <a:lumMod val="85000"/>
                  <a:lumOff val="15000"/>
                </a:prstClr>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80728"/>
            <a:ext cx="4427984" cy="5013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27984" y="1052736"/>
            <a:ext cx="4716016" cy="4896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201265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144</a:t>
            </a:fld>
            <a:endParaRPr lang="en-US" dirty="0">
              <a:solidFill>
                <a:prstClr val="black">
                  <a:lumMod val="85000"/>
                  <a:lumOff val="15000"/>
                </a:prstClr>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24744"/>
            <a:ext cx="9144000"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43860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0000"/>
                </a:solidFill>
              </a:rPr>
              <a:t/>
            </a:r>
            <a:br>
              <a:rPr lang="en-US" b="1" dirty="0" smtClean="0">
                <a:solidFill>
                  <a:srgbClr val="FF0000"/>
                </a:solidFill>
              </a:rPr>
            </a:br>
            <a:r>
              <a:rPr lang="en-US" b="1" dirty="0" smtClean="0">
                <a:solidFill>
                  <a:srgbClr val="FF0000"/>
                </a:solidFill>
              </a:rPr>
              <a:t>Actuators</a:t>
            </a:r>
            <a:r>
              <a:rPr lang="en-US" dirty="0" smtClean="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0" y="1052736"/>
            <a:ext cx="9144000" cy="5124227"/>
          </a:xfrm>
        </p:spPr>
        <p:txBody>
          <a:bodyPr>
            <a:normAutofit fontScale="70000" lnSpcReduction="20000"/>
          </a:bodyPr>
          <a:lstStyle/>
          <a:p>
            <a:r>
              <a:rPr lang="en-US" dirty="0"/>
              <a:t>sensors are designed to </a:t>
            </a:r>
            <a:r>
              <a:rPr lang="en-US" dirty="0">
                <a:solidFill>
                  <a:srgbClr val="0070C0"/>
                </a:solidFill>
              </a:rPr>
              <a:t>sense </a:t>
            </a:r>
            <a:r>
              <a:rPr lang="en-US" dirty="0" smtClean="0">
                <a:solidFill>
                  <a:srgbClr val="0070C0"/>
                </a:solidFill>
              </a:rPr>
              <a:t>and measure </a:t>
            </a:r>
            <a:r>
              <a:rPr lang="en-US" dirty="0"/>
              <a:t>practically any measurable variable in the physical world. </a:t>
            </a:r>
            <a:endParaRPr lang="en-US" dirty="0" smtClean="0"/>
          </a:p>
          <a:p>
            <a:r>
              <a:rPr lang="en-US" dirty="0" smtClean="0"/>
              <a:t>They </a:t>
            </a:r>
            <a:r>
              <a:rPr lang="en-US" dirty="0"/>
              <a:t>convert </a:t>
            </a:r>
            <a:r>
              <a:rPr lang="en-US" dirty="0" smtClean="0">
                <a:solidFill>
                  <a:srgbClr val="0070C0"/>
                </a:solidFill>
              </a:rPr>
              <a:t>electric </a:t>
            </a:r>
            <a:r>
              <a:rPr lang="en-US" dirty="0">
                <a:solidFill>
                  <a:srgbClr val="0070C0"/>
                </a:solidFill>
              </a:rPr>
              <a:t>signals or digital representations</a:t>
            </a:r>
            <a:r>
              <a:rPr lang="en-US" dirty="0"/>
              <a:t> that can be consumed by an intelligent agent (a device </a:t>
            </a:r>
            <a:r>
              <a:rPr lang="en-US" dirty="0" smtClean="0"/>
              <a:t>or a </a:t>
            </a:r>
            <a:r>
              <a:rPr lang="en-US" dirty="0"/>
              <a:t>human). </a:t>
            </a:r>
            <a:endParaRPr lang="en-US" dirty="0" smtClean="0"/>
          </a:p>
          <a:p>
            <a:r>
              <a:rPr lang="en-US" dirty="0"/>
              <a:t>electric signals sent to some type of </a:t>
            </a:r>
            <a:r>
              <a:rPr lang="en-US" dirty="0">
                <a:solidFill>
                  <a:srgbClr val="0070C0"/>
                </a:solidFill>
              </a:rPr>
              <a:t>microprocessor or microcontroller </a:t>
            </a:r>
            <a:r>
              <a:rPr lang="en-US" dirty="0"/>
              <a:t>for additional processing. </a:t>
            </a:r>
            <a:endParaRPr lang="en-US" dirty="0" smtClean="0"/>
          </a:p>
          <a:p>
            <a:r>
              <a:rPr lang="en-US" dirty="0" smtClean="0"/>
              <a:t>The </a:t>
            </a:r>
            <a:r>
              <a:rPr lang="en-US" dirty="0"/>
              <a:t>human brain signals motor function </a:t>
            </a:r>
            <a:r>
              <a:rPr lang="en-US" dirty="0" smtClean="0"/>
              <a:t>and movement</a:t>
            </a:r>
            <a:r>
              <a:rPr lang="en-US" dirty="0"/>
              <a:t>, and the nervous system carries that information to the appropriate part of the muscular system.</a:t>
            </a:r>
            <a:br>
              <a:rPr lang="en-US" dirty="0"/>
            </a:br>
            <a:endParaRPr lang="en-US" dirty="0" smtClean="0"/>
          </a:p>
          <a:p>
            <a:r>
              <a:rPr lang="en-US" dirty="0" smtClean="0"/>
              <a:t>Actuators receive control signal (commonly an electric signal or digital command) that triggers a physical effect, usually </a:t>
            </a:r>
            <a:r>
              <a:rPr lang="en-US" dirty="0" smtClean="0">
                <a:solidFill>
                  <a:srgbClr val="0070C0"/>
                </a:solidFill>
              </a:rPr>
              <a:t>some type of motion, force, and so on. </a:t>
            </a:r>
          </a:p>
          <a:p>
            <a:r>
              <a:rPr lang="en-US" dirty="0" smtClean="0"/>
              <a:t>Correspondingly</a:t>
            </a:r>
            <a:r>
              <a:rPr lang="en-US" dirty="0"/>
              <a:t>, a processor can send an electric signal to an actuator that translates the signal into </a:t>
            </a:r>
            <a:r>
              <a:rPr lang="en-US" dirty="0" smtClean="0">
                <a:solidFill>
                  <a:srgbClr val="0070C0"/>
                </a:solidFill>
              </a:rPr>
              <a:t>some type </a:t>
            </a:r>
            <a:r>
              <a:rPr lang="en-US" dirty="0">
                <a:solidFill>
                  <a:srgbClr val="0070C0"/>
                </a:solidFill>
              </a:rPr>
              <a:t>of movement</a:t>
            </a:r>
            <a:r>
              <a:rPr lang="en-US" dirty="0"/>
              <a:t> (linear, rotational, and so on) or useful work that changes or has a measurable impact on </a:t>
            </a:r>
            <a:r>
              <a:rPr lang="en-US" dirty="0" smtClean="0"/>
              <a:t>the physical </a:t>
            </a:r>
            <a:r>
              <a:rPr lang="en-US" dirty="0"/>
              <a:t>world. </a:t>
            </a:r>
            <a:endParaRPr lang="en-US" dirty="0" smtClean="0"/>
          </a:p>
          <a:p>
            <a:r>
              <a:rPr lang="en-US" dirty="0" smtClean="0"/>
              <a:t>This </a:t>
            </a:r>
            <a:r>
              <a:rPr lang="en-US" dirty="0"/>
              <a:t>interaction between sensors, actuators, and processors </a:t>
            </a:r>
            <a:r>
              <a:rPr lang="en-US" dirty="0" smtClean="0"/>
              <a:t>is </a:t>
            </a:r>
            <a:r>
              <a:rPr lang="en-US" dirty="0"/>
              <a:t>the basis for various technical fields, including </a:t>
            </a:r>
            <a:r>
              <a:rPr lang="en-US" dirty="0">
                <a:solidFill>
                  <a:srgbClr val="0070C0"/>
                </a:solidFill>
              </a:rPr>
              <a:t>robotics and biometrics</a:t>
            </a:r>
            <a:r>
              <a:rPr lang="en-US" dirty="0"/>
              <a:t>. </a:t>
            </a:r>
            <a:br>
              <a:rPr lang="en-US" dirty="0"/>
            </a:br>
            <a:r>
              <a:rPr lang="en-US" dirty="0">
                <a:solidFill>
                  <a:srgbClr val="0070C0"/>
                </a:solidFill>
              </a:rPr>
              <a:t/>
            </a:r>
            <a:br>
              <a:rPr lang="en-US" dirty="0">
                <a:solidFill>
                  <a:srgbClr val="0070C0"/>
                </a:solidFill>
              </a:rPr>
            </a:br>
            <a:endParaRPr lang="en-US" dirty="0">
              <a:solidFill>
                <a:srgbClr val="0070C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145</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3235859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619044" cy="685800"/>
          </a:xfrm>
        </p:spPr>
        <p:txBody>
          <a:bodyPr/>
          <a:lstStyle/>
          <a:p>
            <a:pPr algn="ctr"/>
            <a:r>
              <a:rPr lang="en-US" sz="28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146</a:t>
            </a:fld>
            <a:endParaRPr lang="en-US" dirty="0">
              <a:solidFill>
                <a:prstClr val="black">
                  <a:lumMod val="85000"/>
                  <a:lumOff val="15000"/>
                </a:prstClr>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67544" y="1124744"/>
            <a:ext cx="7505700" cy="43759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87943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147</a:t>
            </a:fld>
            <a:endParaRPr lang="en-US" dirty="0">
              <a:solidFill>
                <a:prstClr val="black">
                  <a:lumMod val="85000"/>
                  <a:lumOff val="15000"/>
                </a:prstClr>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24744"/>
            <a:ext cx="9144000" cy="488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21663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148</a:t>
            </a:fld>
            <a:endParaRPr lang="en-US" dirty="0">
              <a:solidFill>
                <a:prstClr val="black">
                  <a:lumMod val="85000"/>
                  <a:lumOff val="15000"/>
                </a:prstClr>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24928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2564905"/>
            <a:ext cx="9144000" cy="4293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609041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Example</a:t>
            </a:r>
            <a:endParaRPr lang="en-US" dirty="0">
              <a:solidFill>
                <a:srgbClr val="FF0000"/>
              </a:solidFill>
            </a:endParaRPr>
          </a:p>
        </p:txBody>
      </p:sp>
      <p:sp>
        <p:nvSpPr>
          <p:cNvPr id="3" name="Content Placeholder 2"/>
          <p:cNvSpPr>
            <a:spLocks noGrp="1"/>
          </p:cNvSpPr>
          <p:nvPr>
            <p:ph idx="1"/>
          </p:nvPr>
        </p:nvSpPr>
        <p:spPr>
          <a:xfrm>
            <a:off x="0" y="1196752"/>
            <a:ext cx="9144000" cy="4620171"/>
          </a:xfrm>
        </p:spPr>
        <p:txBody>
          <a:bodyPr>
            <a:normAutofit fontScale="92500" lnSpcReduction="10000"/>
          </a:bodyPr>
          <a:lstStyle/>
          <a:p>
            <a:r>
              <a:rPr lang="en-US" dirty="0" smtClean="0"/>
              <a:t>precision </a:t>
            </a:r>
            <a:r>
              <a:rPr lang="en-US" dirty="0"/>
              <a:t>agriculture example </a:t>
            </a:r>
            <a:r>
              <a:rPr lang="en-US" dirty="0" smtClean="0"/>
              <a:t>demonstrate </a:t>
            </a:r>
            <a:r>
              <a:rPr lang="en-US" dirty="0"/>
              <a:t>how actuators can</a:t>
            </a:r>
            <a:br>
              <a:rPr lang="en-US" dirty="0"/>
            </a:br>
            <a:r>
              <a:rPr lang="en-US" dirty="0"/>
              <a:t>complement and enhance a sensor-only solution. </a:t>
            </a:r>
            <a:endParaRPr lang="en-US" dirty="0" smtClean="0"/>
          </a:p>
          <a:p>
            <a:r>
              <a:rPr lang="en-US" dirty="0" smtClean="0"/>
              <a:t>For </a:t>
            </a:r>
            <a:r>
              <a:rPr lang="en-US" dirty="0"/>
              <a:t>example, the smart </a:t>
            </a:r>
            <a:r>
              <a:rPr lang="en-US" dirty="0">
                <a:solidFill>
                  <a:srgbClr val="0070C0"/>
                </a:solidFill>
              </a:rPr>
              <a:t>sensors</a:t>
            </a:r>
            <a:r>
              <a:rPr lang="en-US" dirty="0"/>
              <a:t> used to evaluate </a:t>
            </a:r>
            <a:r>
              <a:rPr lang="en-US" dirty="0">
                <a:solidFill>
                  <a:srgbClr val="0070C0"/>
                </a:solidFill>
              </a:rPr>
              <a:t>soil quality</a:t>
            </a:r>
            <a:br>
              <a:rPr lang="en-US" dirty="0">
                <a:solidFill>
                  <a:srgbClr val="0070C0"/>
                </a:solidFill>
              </a:rPr>
            </a:br>
            <a:r>
              <a:rPr lang="en-US" dirty="0"/>
              <a:t>(by measuring a variety of soil, temperature, and plant characteristics) </a:t>
            </a:r>
            <a:endParaRPr lang="en-US" dirty="0" smtClean="0"/>
          </a:p>
          <a:p>
            <a:r>
              <a:rPr lang="en-US" dirty="0" smtClean="0"/>
              <a:t>connected </a:t>
            </a:r>
            <a:r>
              <a:rPr lang="en-US" dirty="0"/>
              <a:t>with electrically </a:t>
            </a:r>
            <a:r>
              <a:rPr lang="en-US" dirty="0" smtClean="0"/>
              <a:t>or pneumatically </a:t>
            </a:r>
            <a:r>
              <a:rPr lang="en-US" dirty="0"/>
              <a:t>controlled valve </a:t>
            </a:r>
            <a:r>
              <a:rPr lang="en-US" dirty="0">
                <a:solidFill>
                  <a:srgbClr val="0070C0"/>
                </a:solidFill>
              </a:rPr>
              <a:t>actuators</a:t>
            </a:r>
            <a:r>
              <a:rPr lang="en-US" dirty="0"/>
              <a:t> that </a:t>
            </a:r>
            <a:r>
              <a:rPr lang="en-US" dirty="0">
                <a:solidFill>
                  <a:srgbClr val="0070C0"/>
                </a:solidFill>
              </a:rPr>
              <a:t>control water, pesticides, fertilizers, herbicides</a:t>
            </a:r>
            <a:r>
              <a:rPr lang="en-US" dirty="0"/>
              <a:t>, and so on</a:t>
            </a:r>
            <a:r>
              <a:rPr lang="en-US" dirty="0" smtClean="0"/>
              <a:t>.</a:t>
            </a:r>
          </a:p>
          <a:p>
            <a:r>
              <a:rPr lang="en-US" dirty="0" smtClean="0"/>
              <a:t>Intelligently </a:t>
            </a:r>
            <a:r>
              <a:rPr lang="en-US" dirty="0"/>
              <a:t>triggering a high-precision actuator based on well-defined sensor readings of temperature, </a:t>
            </a:r>
            <a:r>
              <a:rPr lang="en-US" dirty="0" smtClean="0"/>
              <a:t>pH, soil/air </a:t>
            </a:r>
            <a:r>
              <a:rPr lang="en-US" dirty="0"/>
              <a:t>humidity, nutrient levels, and so on to deliver a highly optimized and custom </a:t>
            </a:r>
            <a:r>
              <a:rPr lang="en-US" dirty="0" smtClean="0"/>
              <a:t>environment-specific solution </a:t>
            </a:r>
            <a:r>
              <a:rPr lang="en-US" dirty="0"/>
              <a:t>is truly smart farming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149</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801564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228601"/>
            <a:ext cx="9144000" cy="2343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2928934"/>
            <a:ext cx="4000496" cy="3000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srcRect/>
          <a:stretch>
            <a:fillRect/>
          </a:stretch>
        </p:blipFill>
        <p:spPr bwMode="auto">
          <a:xfrm>
            <a:off x="4714876" y="2928934"/>
            <a:ext cx="4267196" cy="3081337"/>
          </a:xfrm>
          <a:prstGeom prst="rect">
            <a:avLst/>
          </a:prstGeom>
          <a:noFill/>
          <a:ln w="9525">
            <a:noFill/>
            <a:miter lim="800000"/>
            <a:headEnd/>
            <a:tailEnd/>
          </a:ln>
          <a:effectLst/>
        </p:spPr>
      </p:pic>
    </p:spTree>
    <p:extLst>
      <p:ext uri="{BB962C8B-B14F-4D97-AF65-F5344CB8AC3E}">
        <p14:creationId xmlns:p14="http://schemas.microsoft.com/office/powerpoint/2010/main" xmlns="" val="481257280"/>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200"/>
            <a:ext cx="8659688" cy="685800"/>
          </a:xfrm>
        </p:spPr>
        <p:txBody>
          <a:bodyPr>
            <a:normAutofit fontScale="90000"/>
          </a:bodyPr>
          <a:lstStyle/>
          <a:p>
            <a:r>
              <a:rPr lang="en-US" b="1" dirty="0">
                <a:solidFill>
                  <a:srgbClr val="FF0000"/>
                </a:solidFill>
              </a:rPr>
              <a:t>Micro-Electro-Mechanical Systems (MEMS)</a:t>
            </a:r>
            <a:r>
              <a:rPr lang="en-US" dirty="0">
                <a:solidFill>
                  <a:srgbClr val="FF0000"/>
                </a:solidFill>
              </a:rPr>
              <a:t>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980728"/>
            <a:ext cx="9144000" cy="5472608"/>
          </a:xfrm>
        </p:spPr>
        <p:txBody>
          <a:bodyPr>
            <a:normAutofit fontScale="77500" lnSpcReduction="20000"/>
          </a:bodyPr>
          <a:lstStyle/>
          <a:p>
            <a:pPr algn="just"/>
            <a:r>
              <a:rPr lang="en-US" dirty="0"/>
              <a:t>One of the most interesting advances in sensor and actuator technologies is in how they are packaged </a:t>
            </a:r>
            <a:r>
              <a:rPr lang="en-US" dirty="0" smtClean="0"/>
              <a:t>and deployed.</a:t>
            </a:r>
          </a:p>
          <a:p>
            <a:pPr algn="just"/>
            <a:r>
              <a:rPr lang="en-US" dirty="0" smtClean="0"/>
              <a:t> </a:t>
            </a:r>
            <a:r>
              <a:rPr lang="en-US" dirty="0">
                <a:solidFill>
                  <a:srgbClr val="0070C0"/>
                </a:solidFill>
              </a:rPr>
              <a:t>Micro-electro-mechanical systems (MEMS), </a:t>
            </a:r>
            <a:r>
              <a:rPr lang="en-US" dirty="0" smtClean="0">
                <a:solidFill>
                  <a:srgbClr val="0070C0"/>
                </a:solidFill>
              </a:rPr>
              <a:t>is micro-machines</a:t>
            </a:r>
            <a:r>
              <a:rPr lang="en-US" dirty="0"/>
              <a:t>, </a:t>
            </a:r>
            <a:r>
              <a:rPr lang="en-US" dirty="0" smtClean="0"/>
              <a:t>can integrate </a:t>
            </a:r>
            <a:r>
              <a:rPr lang="en-US" dirty="0"/>
              <a:t>and combine electric and mechanical elements, such as sensors and actuators, on a very </a:t>
            </a:r>
            <a:r>
              <a:rPr lang="en-US" dirty="0" smtClean="0"/>
              <a:t>small (</a:t>
            </a:r>
            <a:r>
              <a:rPr lang="en-US" dirty="0"/>
              <a:t>millimeter or less) scale. </a:t>
            </a:r>
            <a:endParaRPr lang="en-US" dirty="0" smtClean="0"/>
          </a:p>
          <a:p>
            <a:pPr algn="just"/>
            <a:r>
              <a:rPr lang="en-US" dirty="0" smtClean="0"/>
              <a:t>One </a:t>
            </a:r>
            <a:r>
              <a:rPr lang="en-US" dirty="0"/>
              <a:t>of the keys to this technology is a </a:t>
            </a:r>
            <a:r>
              <a:rPr lang="en-US" dirty="0" smtClean="0"/>
              <a:t>micro fabrication </a:t>
            </a:r>
            <a:r>
              <a:rPr lang="en-US" dirty="0"/>
              <a:t>technique that is similar </a:t>
            </a:r>
            <a:r>
              <a:rPr lang="en-US" dirty="0" smtClean="0"/>
              <a:t>to what </a:t>
            </a:r>
            <a:r>
              <a:rPr lang="en-US" dirty="0"/>
              <a:t>is used for </a:t>
            </a:r>
            <a:r>
              <a:rPr lang="en-US" dirty="0">
                <a:solidFill>
                  <a:srgbClr val="0070C0"/>
                </a:solidFill>
              </a:rPr>
              <a:t>microelectronic integrated circuits. </a:t>
            </a:r>
            <a:endParaRPr lang="en-US" dirty="0" smtClean="0">
              <a:solidFill>
                <a:srgbClr val="0070C0"/>
              </a:solidFill>
            </a:endParaRPr>
          </a:p>
          <a:p>
            <a:pPr algn="just"/>
            <a:r>
              <a:rPr lang="en-US" dirty="0" smtClean="0"/>
              <a:t>This </a:t>
            </a:r>
            <a:r>
              <a:rPr lang="en-US" dirty="0"/>
              <a:t>approach allows mass production at very low </a:t>
            </a:r>
            <a:r>
              <a:rPr lang="en-US" err="1" smtClean="0"/>
              <a:t>costs</a:t>
            </a:r>
            <a:r>
              <a:rPr lang="en-US" smtClean="0"/>
              <a:t>. The </a:t>
            </a:r>
            <a:r>
              <a:rPr lang="en-US" dirty="0"/>
              <a:t>combination of tiny size, low cost, and the ability to mass produce makes MEMS an attractive option for </a:t>
            </a:r>
            <a:r>
              <a:rPr lang="en-US" dirty="0" smtClean="0"/>
              <a:t>a huge </a:t>
            </a:r>
            <a:r>
              <a:rPr lang="en-US" dirty="0"/>
              <a:t>number of IoT applications</a:t>
            </a:r>
            <a:r>
              <a:rPr lang="en-US" dirty="0" smtClean="0"/>
              <a:t>.</a:t>
            </a:r>
          </a:p>
          <a:p>
            <a:pPr algn="just"/>
            <a:r>
              <a:rPr lang="en-US" dirty="0" smtClean="0"/>
              <a:t>MEMS </a:t>
            </a:r>
            <a:r>
              <a:rPr lang="en-US" dirty="0"/>
              <a:t>devices have already been widely used in a variety of different applications and can be found in </a:t>
            </a:r>
            <a:r>
              <a:rPr lang="en-US" dirty="0" smtClean="0"/>
              <a:t>very familiar </a:t>
            </a:r>
            <a:r>
              <a:rPr lang="en-US" dirty="0"/>
              <a:t>everyday devices. </a:t>
            </a:r>
            <a:endParaRPr lang="en-US" dirty="0" smtClean="0"/>
          </a:p>
          <a:p>
            <a:pPr algn="just"/>
            <a:r>
              <a:rPr lang="en-US" dirty="0" smtClean="0"/>
              <a:t>For </a:t>
            </a:r>
            <a:r>
              <a:rPr lang="en-US" dirty="0"/>
              <a:t>example, </a:t>
            </a:r>
            <a:r>
              <a:rPr lang="en-US" dirty="0">
                <a:solidFill>
                  <a:srgbClr val="0070C0"/>
                </a:solidFill>
              </a:rPr>
              <a:t>inkjet printers </a:t>
            </a:r>
            <a:r>
              <a:rPr lang="en-US" dirty="0"/>
              <a:t>use </a:t>
            </a:r>
            <a:r>
              <a:rPr lang="en-US" dirty="0" err="1"/>
              <a:t>micropump</a:t>
            </a:r>
            <a:r>
              <a:rPr lang="en-US" dirty="0"/>
              <a:t> MEMS. </a:t>
            </a:r>
            <a:endParaRPr lang="en-US" dirty="0" smtClean="0"/>
          </a:p>
          <a:p>
            <a:pPr algn="just"/>
            <a:r>
              <a:rPr lang="en-US" dirty="0" smtClean="0">
                <a:solidFill>
                  <a:srgbClr val="0070C0"/>
                </a:solidFill>
              </a:rPr>
              <a:t>Smart </a:t>
            </a:r>
            <a:r>
              <a:rPr lang="en-US" dirty="0">
                <a:solidFill>
                  <a:srgbClr val="0070C0"/>
                </a:solidFill>
              </a:rPr>
              <a:t>phones </a:t>
            </a:r>
            <a:r>
              <a:rPr lang="en-US" dirty="0"/>
              <a:t>also use </a:t>
            </a:r>
            <a:r>
              <a:rPr lang="en-US" dirty="0" smtClean="0"/>
              <a:t>MEMS technologies </a:t>
            </a:r>
            <a:r>
              <a:rPr lang="en-US" dirty="0"/>
              <a:t>for things like accelerometers and gyroscopes. </a:t>
            </a:r>
            <a:endParaRPr lang="en-US" dirty="0" smtClean="0"/>
          </a:p>
          <a:p>
            <a:pPr algn="just"/>
            <a:r>
              <a:rPr lang="en-US" dirty="0" smtClean="0">
                <a:solidFill>
                  <a:srgbClr val="0070C0"/>
                </a:solidFill>
              </a:rPr>
              <a:t>automobiles</a:t>
            </a:r>
            <a:r>
              <a:rPr lang="en-US" dirty="0" smtClean="0"/>
              <a:t> </a:t>
            </a:r>
            <a:r>
              <a:rPr lang="en-US" dirty="0"/>
              <a:t>were among the first </a:t>
            </a:r>
            <a:r>
              <a:rPr lang="en-US" dirty="0" smtClean="0"/>
              <a:t>to commercially </a:t>
            </a:r>
            <a:r>
              <a:rPr lang="en-US" dirty="0"/>
              <a:t>introduce MEMS into the mass market, with airbag accelerometers.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150</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23174017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80" y="76200"/>
            <a:ext cx="8403020" cy="544488"/>
          </a:xfrm>
        </p:spPr>
        <p:txBody>
          <a:bodyPr>
            <a:normAutofit fontScale="90000"/>
          </a:bodyPr>
          <a:lstStyle/>
          <a:p>
            <a:pPr algn="ctr"/>
            <a:r>
              <a:rPr lang="en-US" b="1" dirty="0" smtClean="0">
                <a:solidFill>
                  <a:srgbClr val="FF0000"/>
                </a:solidFill>
              </a:rPr>
              <a:t/>
            </a:r>
            <a:br>
              <a:rPr lang="en-US" b="1" dirty="0" smtClean="0">
                <a:solidFill>
                  <a:srgbClr val="FF0000"/>
                </a:solidFill>
              </a:rPr>
            </a:br>
            <a:r>
              <a:rPr lang="en-US" sz="4900" b="1" dirty="0" smtClean="0">
                <a:solidFill>
                  <a:srgbClr val="FF0000"/>
                </a:solidFill>
              </a:rPr>
              <a:t>Smart </a:t>
            </a:r>
            <a:r>
              <a:rPr lang="en-US" sz="4900" b="1" dirty="0">
                <a:solidFill>
                  <a:srgbClr val="FF0000"/>
                </a:solidFill>
              </a:rPr>
              <a:t>Objects</a:t>
            </a:r>
            <a:r>
              <a:rPr lang="en-US" sz="49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0" y="1052736"/>
            <a:ext cx="9144000" cy="5124227"/>
          </a:xfrm>
        </p:spPr>
        <p:txBody>
          <a:bodyPr>
            <a:noAutofit/>
          </a:bodyPr>
          <a:lstStyle/>
          <a:p>
            <a:pPr algn="just"/>
            <a:r>
              <a:rPr lang="en-US" sz="2000" dirty="0">
                <a:solidFill>
                  <a:srgbClr val="0070C0"/>
                </a:solidFill>
                <a:latin typeface="Times New Roman" pitchFamily="18" charset="0"/>
                <a:cs typeface="Times New Roman" pitchFamily="18" charset="0"/>
              </a:rPr>
              <a:t>Smart objects </a:t>
            </a:r>
            <a:r>
              <a:rPr lang="en-US" sz="2000" dirty="0">
                <a:latin typeface="Times New Roman" pitchFamily="18" charset="0"/>
                <a:cs typeface="Times New Roman" pitchFamily="18" charset="0"/>
              </a:rPr>
              <a:t>are, quite simply, the building blocks of IoT.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They transform </a:t>
            </a:r>
            <a:r>
              <a:rPr lang="en-US" sz="2000" dirty="0">
                <a:latin typeface="Times New Roman" pitchFamily="18" charset="0"/>
                <a:cs typeface="Times New Roman" pitchFamily="18" charset="0"/>
              </a:rPr>
              <a:t>everyday objects into </a:t>
            </a:r>
            <a:r>
              <a:rPr lang="en-US" sz="2000" dirty="0" smtClean="0">
                <a:latin typeface="Times New Roman" pitchFamily="18" charset="0"/>
                <a:cs typeface="Times New Roman" pitchFamily="18" charset="0"/>
              </a:rPr>
              <a:t>a network </a:t>
            </a:r>
            <a:r>
              <a:rPr lang="en-US" sz="2000" dirty="0">
                <a:latin typeface="Times New Roman" pitchFamily="18" charset="0"/>
                <a:cs typeface="Times New Roman" pitchFamily="18" charset="0"/>
              </a:rPr>
              <a:t>of </a:t>
            </a:r>
            <a:r>
              <a:rPr lang="en-US" sz="2000" dirty="0">
                <a:solidFill>
                  <a:srgbClr val="0070C0"/>
                </a:solidFill>
                <a:latin typeface="Times New Roman" pitchFamily="18" charset="0"/>
                <a:cs typeface="Times New Roman" pitchFamily="18" charset="0"/>
              </a:rPr>
              <a:t>intelligent objects </a:t>
            </a:r>
            <a:r>
              <a:rPr lang="en-US" sz="2000" dirty="0">
                <a:latin typeface="Times New Roman" pitchFamily="18" charset="0"/>
                <a:cs typeface="Times New Roman" pitchFamily="18" charset="0"/>
              </a:rPr>
              <a:t>that are able to learn from and interact with their environment in a </a:t>
            </a:r>
            <a:r>
              <a:rPr lang="en-US" sz="2000" dirty="0" smtClean="0">
                <a:latin typeface="Times New Roman" pitchFamily="18" charset="0"/>
                <a:cs typeface="Times New Roman" pitchFamily="18" charset="0"/>
              </a:rPr>
              <a:t>meaningful way</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a </a:t>
            </a:r>
            <a:r>
              <a:rPr lang="en-US" sz="2000" dirty="0">
                <a:solidFill>
                  <a:srgbClr val="0070C0"/>
                </a:solidFill>
                <a:latin typeface="Times New Roman" pitchFamily="18" charset="0"/>
                <a:cs typeface="Times New Roman" pitchFamily="18" charset="0"/>
              </a:rPr>
              <a:t>sensor</a:t>
            </a:r>
            <a:r>
              <a:rPr lang="en-US" sz="2000" dirty="0">
                <a:latin typeface="Times New Roman" pitchFamily="18" charset="0"/>
                <a:cs typeface="Times New Roman" pitchFamily="18" charset="0"/>
              </a:rPr>
              <a:t> is a standalone </a:t>
            </a:r>
            <a:r>
              <a:rPr lang="en-US" sz="2000" dirty="0" smtClean="0">
                <a:latin typeface="Times New Roman" pitchFamily="18" charset="0"/>
                <a:cs typeface="Times New Roman" pitchFamily="18" charset="0"/>
              </a:rPr>
              <a:t>device that </a:t>
            </a:r>
            <a:r>
              <a:rPr lang="en-US" sz="2000" dirty="0">
                <a:latin typeface="Times New Roman" pitchFamily="18" charset="0"/>
                <a:cs typeface="Times New Roman" pitchFamily="18" charset="0"/>
              </a:rPr>
              <a:t>simply measures the </a:t>
            </a:r>
            <a:r>
              <a:rPr lang="en-US" sz="2000" dirty="0">
                <a:solidFill>
                  <a:srgbClr val="0070C0"/>
                </a:solidFill>
                <a:latin typeface="Times New Roman" pitchFamily="18" charset="0"/>
                <a:cs typeface="Times New Roman" pitchFamily="18" charset="0"/>
              </a:rPr>
              <a:t>humidity of the </a:t>
            </a:r>
            <a:r>
              <a:rPr lang="en-US" sz="2000" dirty="0" smtClean="0">
                <a:solidFill>
                  <a:srgbClr val="0070C0"/>
                </a:solidFill>
                <a:latin typeface="Times New Roman" pitchFamily="18" charset="0"/>
                <a:cs typeface="Times New Roman" pitchFamily="18" charset="0"/>
              </a:rPr>
              <a:t>soil. </a:t>
            </a:r>
          </a:p>
          <a:p>
            <a:pPr algn="just"/>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that </a:t>
            </a:r>
            <a:r>
              <a:rPr lang="en-US" sz="2000" dirty="0" smtClean="0">
                <a:latin typeface="Times New Roman" pitchFamily="18" charset="0"/>
                <a:cs typeface="Times New Roman" pitchFamily="18" charset="0"/>
              </a:rPr>
              <a:t>same sensor </a:t>
            </a:r>
            <a:r>
              <a:rPr lang="en-US" sz="2000" dirty="0">
                <a:latin typeface="Times New Roman" pitchFamily="18" charset="0"/>
                <a:cs typeface="Times New Roman" pitchFamily="18" charset="0"/>
              </a:rPr>
              <a:t>is connected as part of an </a:t>
            </a:r>
            <a:r>
              <a:rPr lang="en-US" sz="2000" dirty="0">
                <a:solidFill>
                  <a:srgbClr val="0070C0"/>
                </a:solidFill>
                <a:latin typeface="Times New Roman" pitchFamily="18" charset="0"/>
                <a:cs typeface="Times New Roman" pitchFamily="18" charset="0"/>
              </a:rPr>
              <a:t>intelligent network </a:t>
            </a:r>
            <a:r>
              <a:rPr lang="en-US" sz="2000" dirty="0">
                <a:latin typeface="Times New Roman" pitchFamily="18" charset="0"/>
                <a:cs typeface="Times New Roman" pitchFamily="18" charset="0"/>
              </a:rPr>
              <a:t>that is able to coordinate intelligently with </a:t>
            </a:r>
            <a:r>
              <a:rPr lang="en-US" sz="2000" dirty="0">
                <a:solidFill>
                  <a:srgbClr val="0070C0"/>
                </a:solidFill>
                <a:latin typeface="Times New Roman" pitchFamily="18" charset="0"/>
                <a:cs typeface="Times New Roman" pitchFamily="18" charset="0"/>
              </a:rPr>
              <a:t>actuators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to trigger </a:t>
            </a:r>
            <a:r>
              <a:rPr lang="en-US" sz="2000" dirty="0">
                <a:latin typeface="Times New Roman" pitchFamily="18" charset="0"/>
                <a:cs typeface="Times New Roman" pitchFamily="18" charset="0"/>
              </a:rPr>
              <a:t>irrigation systems as needed based on those sensor </a:t>
            </a:r>
            <a:r>
              <a:rPr lang="en-US" sz="2000" dirty="0" smtClean="0">
                <a:latin typeface="Times New Roman" pitchFamily="18" charset="0"/>
                <a:cs typeface="Times New Roman" pitchFamily="18" charset="0"/>
              </a:rPr>
              <a:t>readings</a:t>
            </a:r>
          </a:p>
          <a:p>
            <a:pPr algn="just"/>
            <a:r>
              <a:rPr lang="en-US" sz="2000" dirty="0" smtClean="0">
                <a:latin typeface="Times New Roman" pitchFamily="18" charset="0"/>
                <a:cs typeface="Times New Roman" pitchFamily="18" charset="0"/>
              </a:rPr>
              <a:t>Extending </a:t>
            </a:r>
            <a:r>
              <a:rPr lang="en-US" sz="2000" dirty="0">
                <a:latin typeface="Times New Roman" pitchFamily="18" charset="0"/>
                <a:cs typeface="Times New Roman" pitchFamily="18" charset="0"/>
              </a:rPr>
              <a:t>that even further, imagine that the coordinated sensor/actuator set is intelligently </a:t>
            </a:r>
            <a:r>
              <a:rPr lang="en-US" sz="2000" dirty="0" smtClean="0">
                <a:solidFill>
                  <a:srgbClr val="0070C0"/>
                </a:solidFill>
                <a:latin typeface="Times New Roman" pitchFamily="18" charset="0"/>
                <a:cs typeface="Times New Roman" pitchFamily="18" charset="0"/>
              </a:rPr>
              <a:t>interconnected with </a:t>
            </a:r>
            <a:r>
              <a:rPr lang="en-US" sz="2000" dirty="0">
                <a:solidFill>
                  <a:srgbClr val="0070C0"/>
                </a:solidFill>
                <a:latin typeface="Times New Roman" pitchFamily="18" charset="0"/>
                <a:cs typeface="Times New Roman" pitchFamily="18" charset="0"/>
              </a:rPr>
              <a:t>other sensor/actuator</a:t>
            </a:r>
            <a:r>
              <a:rPr lang="en-US" sz="2000" dirty="0">
                <a:latin typeface="Times New Roman" pitchFamily="18" charset="0"/>
                <a:cs typeface="Times New Roman" pitchFamily="18" charset="0"/>
              </a:rPr>
              <a:t> sets to further </a:t>
            </a:r>
            <a:r>
              <a:rPr lang="en-US" sz="2000" dirty="0">
                <a:solidFill>
                  <a:srgbClr val="0070C0"/>
                </a:solidFill>
                <a:latin typeface="Times New Roman" pitchFamily="18" charset="0"/>
                <a:cs typeface="Times New Roman" pitchFamily="18" charset="0"/>
              </a:rPr>
              <a:t>coordinate fertilization, pest contro</a:t>
            </a:r>
            <a:r>
              <a:rPr lang="en-US" sz="2000" dirty="0">
                <a:latin typeface="Times New Roman" pitchFamily="18" charset="0"/>
                <a:cs typeface="Times New Roman" pitchFamily="18" charset="0"/>
              </a:rPr>
              <a:t>l, and so on—and </a:t>
            </a:r>
            <a:r>
              <a:rPr lang="en-US" sz="2000" dirty="0" smtClean="0">
                <a:latin typeface="Times New Roman" pitchFamily="18" charset="0"/>
                <a:cs typeface="Times New Roman" pitchFamily="18" charset="0"/>
              </a:rPr>
              <a:t>even communicate </a:t>
            </a:r>
            <a:r>
              <a:rPr lang="en-US" sz="2000" dirty="0">
                <a:latin typeface="Times New Roman" pitchFamily="18" charset="0"/>
                <a:cs typeface="Times New Roman" pitchFamily="18" charset="0"/>
              </a:rPr>
              <a:t>with an intelligent backend to calculate </a:t>
            </a:r>
            <a:r>
              <a:rPr lang="en-US" sz="2000" dirty="0">
                <a:solidFill>
                  <a:srgbClr val="0070C0"/>
                </a:solidFill>
                <a:latin typeface="Times New Roman" pitchFamily="18" charset="0"/>
                <a:cs typeface="Times New Roman" pitchFamily="18" charset="0"/>
              </a:rPr>
              <a:t>crop yield potential</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now starts to look like </a:t>
            </a:r>
            <a:r>
              <a:rPr lang="en-US" sz="2000" dirty="0" smtClean="0">
                <a:latin typeface="Times New Roman" pitchFamily="18" charset="0"/>
                <a:cs typeface="Times New Roman" pitchFamily="18" charset="0"/>
              </a:rPr>
              <a:t>a complete </a:t>
            </a:r>
            <a:r>
              <a:rPr lang="en-US" sz="2000" dirty="0">
                <a:latin typeface="Times New Roman" pitchFamily="18" charset="0"/>
                <a:cs typeface="Times New Roman" pitchFamily="18" charset="0"/>
              </a:rPr>
              <a:t>system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provides the </a:t>
            </a:r>
            <a:r>
              <a:rPr lang="en-US" sz="2000" dirty="0">
                <a:solidFill>
                  <a:srgbClr val="0070C0"/>
                </a:solidFill>
                <a:latin typeface="Times New Roman" pitchFamily="18" charset="0"/>
                <a:cs typeface="Times New Roman" pitchFamily="18" charset="0"/>
              </a:rPr>
              <a:t>intelligent automation </a:t>
            </a:r>
            <a:r>
              <a:rPr lang="en-US" sz="2000" dirty="0" smtClean="0">
                <a:latin typeface="Times New Roman" pitchFamily="18" charset="0"/>
                <a:cs typeface="Times New Roman" pitchFamily="18" charset="0"/>
              </a:rPr>
              <a:t>.</a:t>
            </a:r>
          </a:p>
          <a:p>
            <a:r>
              <a:rPr lang="en-US" sz="2000" b="1" dirty="0">
                <a:solidFill>
                  <a:srgbClr val="FF0000"/>
                </a:solidFill>
                <a:latin typeface="Times New Roman" pitchFamily="18" charset="0"/>
                <a:cs typeface="Times New Roman" pitchFamily="18" charset="0"/>
              </a:rPr>
              <a:t>smart sensor, smart device, IoT </a:t>
            </a:r>
            <a:r>
              <a:rPr lang="en-US" sz="2000" b="1" dirty="0" smtClean="0">
                <a:solidFill>
                  <a:srgbClr val="FF0000"/>
                </a:solidFill>
                <a:latin typeface="Times New Roman" pitchFamily="18" charset="0"/>
                <a:cs typeface="Times New Roman" pitchFamily="18" charset="0"/>
              </a:rPr>
              <a:t>device, intelligent </a:t>
            </a:r>
            <a:r>
              <a:rPr lang="en-US" sz="2000" b="1" dirty="0">
                <a:solidFill>
                  <a:srgbClr val="FF0000"/>
                </a:solidFill>
                <a:latin typeface="Times New Roman" pitchFamily="18" charset="0"/>
                <a:cs typeface="Times New Roman" pitchFamily="18" charset="0"/>
              </a:rPr>
              <a:t>device, thing, smart thing, intelligent node, intelligent thing, ubiquitous thing, and </a:t>
            </a:r>
            <a:r>
              <a:rPr lang="en-US" sz="2000" b="1" dirty="0" smtClean="0">
                <a:solidFill>
                  <a:srgbClr val="FF0000"/>
                </a:solidFill>
                <a:latin typeface="Times New Roman" pitchFamily="18" charset="0"/>
                <a:cs typeface="Times New Roman" pitchFamily="18" charset="0"/>
              </a:rPr>
              <a:t>intelligent product </a:t>
            </a:r>
            <a:r>
              <a:rPr lang="en-US" sz="2000" b="1" dirty="0">
                <a:solidFill>
                  <a:srgbClr val="FF0000"/>
                </a:solidFill>
                <a:latin typeface="Times New Roman" pitchFamily="18" charset="0"/>
                <a:cs typeface="Times New Roman" pitchFamily="18" charset="0"/>
              </a:rPr>
              <a:t/>
            </a:r>
            <a:br>
              <a:rPr lang="en-US" sz="2000" b="1" dirty="0">
                <a:solidFill>
                  <a:srgbClr val="FF0000"/>
                </a:solidFill>
                <a:latin typeface="Times New Roman" pitchFamily="18" charset="0"/>
                <a:cs typeface="Times New Roman" pitchFamily="18" charset="0"/>
              </a:rPr>
            </a:br>
            <a:endParaRPr lang="en-US" sz="20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151</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6372099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Smart Objects: A Definition</a:t>
            </a:r>
            <a:r>
              <a:rPr lang="en-US" dirty="0">
                <a:solidFill>
                  <a:srgbClr val="FF0000"/>
                </a:solidFill>
              </a:rPr>
              <a:t>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1052736"/>
            <a:ext cx="9144000" cy="5124227"/>
          </a:xfrm>
        </p:spPr>
        <p:txBody>
          <a:bodyPr>
            <a:noAutofit/>
          </a:bodyPr>
          <a:lstStyle/>
          <a:p>
            <a:pPr algn="just"/>
            <a:r>
              <a:rPr lang="en-US" sz="2000" b="1" dirty="0" smtClean="0">
                <a:solidFill>
                  <a:srgbClr val="00B050"/>
                </a:solidFill>
                <a:latin typeface="Times New Roman" pitchFamily="18" charset="0"/>
                <a:cs typeface="Times New Roman" pitchFamily="18" charset="0"/>
              </a:rPr>
              <a:t>Sensor(s</a:t>
            </a:r>
            <a:r>
              <a:rPr lang="en-US" sz="2000" b="1" dirty="0">
                <a:solidFill>
                  <a:srgbClr val="00B050"/>
                </a:solidFill>
                <a:latin typeface="Times New Roman" pitchFamily="18" charset="0"/>
                <a:cs typeface="Times New Roman" pitchFamily="18" charset="0"/>
              </a:rPr>
              <a:t>) and/or actuator(s)</a:t>
            </a:r>
            <a:r>
              <a:rPr lang="en-US" sz="2000" b="1" dirty="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capable </a:t>
            </a:r>
            <a:r>
              <a:rPr lang="en-US" sz="2000" dirty="0">
                <a:latin typeface="Times New Roman" pitchFamily="18" charset="0"/>
                <a:cs typeface="Times New Roman" pitchFamily="18" charset="0"/>
              </a:rPr>
              <a:t>of </a:t>
            </a:r>
            <a:r>
              <a:rPr lang="en-US" sz="2000" dirty="0">
                <a:solidFill>
                  <a:srgbClr val="0070C0"/>
                </a:solidFill>
                <a:latin typeface="Times New Roman" pitchFamily="18" charset="0"/>
                <a:cs typeface="Times New Roman" pitchFamily="18" charset="0"/>
              </a:rPr>
              <a:t>interacting</a:t>
            </a:r>
            <a:r>
              <a:rPr lang="en-US" sz="2000" dirty="0">
                <a:latin typeface="Times New Roman" pitchFamily="18" charset="0"/>
                <a:cs typeface="Times New Roman" pitchFamily="18" charset="0"/>
              </a:rPr>
              <a:t> with the </a:t>
            </a:r>
            <a:r>
              <a:rPr lang="en-US" sz="2000" dirty="0" smtClean="0">
                <a:latin typeface="Times New Roman" pitchFamily="18" charset="0"/>
                <a:cs typeface="Times New Roman" pitchFamily="18" charset="0"/>
              </a:rPr>
              <a:t>physical. </a:t>
            </a:r>
          </a:p>
          <a:p>
            <a:pPr algn="just"/>
            <a:r>
              <a:rPr lang="en-US" sz="2000" dirty="0" smtClean="0">
                <a:solidFill>
                  <a:srgbClr val="0070C0"/>
                </a:solidFill>
                <a:latin typeface="Times New Roman" pitchFamily="18" charset="0"/>
                <a:cs typeface="Times New Roman" pitchFamily="18" charset="0"/>
              </a:rPr>
              <a:t>Sensor</a:t>
            </a:r>
            <a:r>
              <a:rPr lang="en-US" sz="2000" dirty="0" smtClean="0">
                <a:latin typeface="Times New Roman" pitchFamily="18" charset="0"/>
                <a:cs typeface="Times New Roman" pitchFamily="18" charset="0"/>
              </a:rPr>
              <a:t> </a:t>
            </a:r>
            <a:r>
              <a:rPr lang="en-US" sz="2000" dirty="0">
                <a:solidFill>
                  <a:srgbClr val="0070C0"/>
                </a:solidFill>
                <a:latin typeface="Times New Roman" pitchFamily="18" charset="0"/>
                <a:cs typeface="Times New Roman" pitchFamily="18" charset="0"/>
              </a:rPr>
              <a:t>learns and measures </a:t>
            </a:r>
            <a:r>
              <a:rPr lang="en-US" sz="2000" dirty="0" smtClean="0">
                <a:latin typeface="Times New Roman" pitchFamily="18" charset="0"/>
                <a:cs typeface="Times New Roman" pitchFamily="18" charset="0"/>
              </a:rPr>
              <a:t>its environment</a:t>
            </a:r>
            <a:r>
              <a:rPr lang="en-US" sz="2000" dirty="0">
                <a:latin typeface="Times New Roman" pitchFamily="18" charset="0"/>
                <a:cs typeface="Times New Roman" pitchFamily="18" charset="0"/>
              </a:rPr>
              <a:t>, whereas an </a:t>
            </a:r>
            <a:r>
              <a:rPr lang="en-US" sz="2000" dirty="0">
                <a:solidFill>
                  <a:srgbClr val="0070C0"/>
                </a:solidFill>
                <a:latin typeface="Times New Roman" pitchFamily="18" charset="0"/>
                <a:cs typeface="Times New Roman" pitchFamily="18" charset="0"/>
              </a:rPr>
              <a:t>actuator </a:t>
            </a:r>
            <a:r>
              <a:rPr lang="en-US" sz="2000" dirty="0">
                <a:latin typeface="Times New Roman" pitchFamily="18" charset="0"/>
                <a:cs typeface="Times New Roman" pitchFamily="18" charset="0"/>
              </a:rPr>
              <a:t>is able to produce </a:t>
            </a:r>
            <a:r>
              <a:rPr lang="en-US" sz="2000" dirty="0">
                <a:solidFill>
                  <a:srgbClr val="0070C0"/>
                </a:solidFill>
                <a:latin typeface="Times New Roman" pitchFamily="18" charset="0"/>
                <a:cs typeface="Times New Roman" pitchFamily="18" charset="0"/>
              </a:rPr>
              <a:t>some change </a:t>
            </a:r>
            <a:r>
              <a:rPr lang="en-US" sz="2000" dirty="0">
                <a:latin typeface="Times New Roman" pitchFamily="18" charset="0"/>
                <a:cs typeface="Times New Roman" pitchFamily="18" charset="0"/>
              </a:rPr>
              <a:t>in the physical world.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No need </a:t>
            </a:r>
            <a:r>
              <a:rPr lang="en-US" sz="2000" dirty="0">
                <a:latin typeface="Times New Roman" pitchFamily="18" charset="0"/>
                <a:cs typeface="Times New Roman" pitchFamily="18" charset="0"/>
              </a:rPr>
              <a:t>to contain both sensors and actuators.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Smart </a:t>
            </a:r>
            <a:r>
              <a:rPr lang="en-US" sz="2000" dirty="0">
                <a:latin typeface="Times New Roman" pitchFamily="18" charset="0"/>
                <a:cs typeface="Times New Roman" pitchFamily="18" charset="0"/>
              </a:rPr>
              <a:t>object can contain </a:t>
            </a:r>
            <a:r>
              <a:rPr lang="en-US" sz="2000" dirty="0">
                <a:solidFill>
                  <a:srgbClr val="0070C0"/>
                </a:solidFill>
                <a:latin typeface="Times New Roman" pitchFamily="18" charset="0"/>
                <a:cs typeface="Times New Roman" pitchFamily="18" charset="0"/>
              </a:rPr>
              <a:t>one or </a:t>
            </a:r>
            <a:r>
              <a:rPr lang="en-US" sz="2000" dirty="0" smtClean="0">
                <a:solidFill>
                  <a:srgbClr val="0070C0"/>
                </a:solidFill>
                <a:latin typeface="Times New Roman" pitchFamily="18" charset="0"/>
                <a:cs typeface="Times New Roman" pitchFamily="18" charset="0"/>
              </a:rPr>
              <a:t>multiple sensors </a:t>
            </a:r>
            <a:r>
              <a:rPr lang="en-US" sz="2000" dirty="0">
                <a:solidFill>
                  <a:srgbClr val="0070C0"/>
                </a:solidFill>
                <a:latin typeface="Times New Roman" pitchFamily="18" charset="0"/>
                <a:cs typeface="Times New Roman" pitchFamily="18" charset="0"/>
              </a:rPr>
              <a:t>and/or actuators</a:t>
            </a:r>
            <a:r>
              <a:rPr lang="en-US" sz="2000" dirty="0">
                <a:latin typeface="Times New Roman" pitchFamily="18" charset="0"/>
                <a:cs typeface="Times New Roman" pitchFamily="18" charset="0"/>
              </a:rPr>
              <a:t>, depending upon the application</a:t>
            </a:r>
            <a:r>
              <a:rPr lang="en-US" sz="2000" dirty="0" smtClean="0">
                <a:latin typeface="Times New Roman" pitchFamily="18" charset="0"/>
                <a:cs typeface="Times New Roman" pitchFamily="18" charset="0"/>
              </a:rPr>
              <a:t>.</a:t>
            </a:r>
          </a:p>
          <a:p>
            <a:pPr algn="just"/>
            <a:r>
              <a:rPr lang="en-US" sz="2000" b="1" dirty="0">
                <a:solidFill>
                  <a:srgbClr val="00B050"/>
                </a:solidFill>
                <a:latin typeface="Times New Roman" pitchFamily="18" charset="0"/>
                <a:cs typeface="Times New Roman" pitchFamily="18" charset="0"/>
              </a:rPr>
              <a:t>Processing unit</a:t>
            </a:r>
            <a:r>
              <a:rPr lang="en-US" sz="2000" b="1"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Acquiring data, processing and analyzing sensing information received by the sensor(s), coordinating control signals to any actuators, and controlling a variety of functions on the smart object, including the communication and power systems. </a:t>
            </a:r>
            <a:endParaRPr lang="en-US" sz="2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microcontroller</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because of its </a:t>
            </a:r>
            <a:r>
              <a:rPr lang="en-US" sz="2000" dirty="0">
                <a:solidFill>
                  <a:srgbClr val="0070C0"/>
                </a:solidFill>
                <a:latin typeface="Times New Roman" pitchFamily="18" charset="0"/>
                <a:cs typeface="Times New Roman" pitchFamily="18" charset="0"/>
              </a:rPr>
              <a:t>small form factor, flexibility, programming simplicity, ubiquity, low power consumption, and low cost.</a:t>
            </a:r>
          </a:p>
          <a:p>
            <a:pPr marL="0" indent="0">
              <a:buNone/>
            </a:pPr>
            <a:endParaRPr lang="en-US" sz="20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152</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7231187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a:solidFill>
                  <a:srgbClr val="FF0000"/>
                </a:solidFill>
              </a:rPr>
              <a:t>Smart Objects</a:t>
            </a:r>
            <a:r>
              <a:rPr lang="en-US" sz="32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0" y="1124745"/>
            <a:ext cx="9144000" cy="5040560"/>
          </a:xfrm>
        </p:spPr>
        <p:txBody>
          <a:bodyPr>
            <a:normAutofit fontScale="77500" lnSpcReduction="20000"/>
          </a:bodyPr>
          <a:lstStyle/>
          <a:p>
            <a:r>
              <a:rPr lang="en-US" b="1" dirty="0">
                <a:solidFill>
                  <a:srgbClr val="00B050"/>
                </a:solidFill>
                <a:latin typeface="Times New Roman" pitchFamily="18" charset="0"/>
                <a:cs typeface="Times New Roman" pitchFamily="18" charset="0"/>
              </a:rPr>
              <a:t>Communication device: </a:t>
            </a:r>
            <a:endParaRPr lang="en-US" b="1" dirty="0" smtClean="0">
              <a:solidFill>
                <a:srgbClr val="00B050"/>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responsible </a:t>
            </a:r>
            <a:r>
              <a:rPr lang="en-US" dirty="0">
                <a:latin typeface="Times New Roman" pitchFamily="18" charset="0"/>
                <a:cs typeface="Times New Roman" pitchFamily="18" charset="0"/>
              </a:rPr>
              <a:t>for connecting a smart object </a:t>
            </a:r>
            <a:r>
              <a:rPr lang="en-US" dirty="0" smtClean="0">
                <a:latin typeface="Times New Roman" pitchFamily="18" charset="0"/>
                <a:cs typeface="Times New Roman" pitchFamily="18" charset="0"/>
              </a:rPr>
              <a:t>with other </a:t>
            </a:r>
            <a:r>
              <a:rPr lang="en-US" dirty="0">
                <a:latin typeface="Times New Roman" pitchFamily="18" charset="0"/>
                <a:cs typeface="Times New Roman" pitchFamily="18" charset="0"/>
              </a:rPr>
              <a:t>smart objects and the </a:t>
            </a:r>
            <a:r>
              <a:rPr lang="en-US" dirty="0">
                <a:solidFill>
                  <a:srgbClr val="0070C0"/>
                </a:solidFill>
                <a:latin typeface="Times New Roman" pitchFamily="18" charset="0"/>
                <a:cs typeface="Times New Roman" pitchFamily="18" charset="0"/>
              </a:rPr>
              <a:t>outside world (via the network). </a:t>
            </a:r>
            <a:endParaRPr lang="en-US" dirty="0" smtClean="0">
              <a:solidFill>
                <a:srgbClr val="0070C0"/>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Communication </a:t>
            </a:r>
            <a:r>
              <a:rPr lang="en-US" dirty="0">
                <a:latin typeface="Times New Roman" pitchFamily="18" charset="0"/>
                <a:cs typeface="Times New Roman" pitchFamily="18" charset="0"/>
              </a:rPr>
              <a:t>devices for smart </a:t>
            </a:r>
            <a:r>
              <a:rPr lang="en-US" dirty="0" smtClean="0">
                <a:latin typeface="Times New Roman" pitchFamily="18" charset="0"/>
                <a:cs typeface="Times New Roman" pitchFamily="18" charset="0"/>
              </a:rPr>
              <a:t>objects can </a:t>
            </a:r>
            <a:r>
              <a:rPr lang="en-US" dirty="0">
                <a:latin typeface="Times New Roman" pitchFamily="18" charset="0"/>
                <a:cs typeface="Times New Roman" pitchFamily="18" charset="0"/>
              </a:rPr>
              <a:t>be either </a:t>
            </a:r>
            <a:r>
              <a:rPr lang="en-US" dirty="0">
                <a:solidFill>
                  <a:srgbClr val="0070C0"/>
                </a:solidFill>
                <a:latin typeface="Times New Roman" pitchFamily="18" charset="0"/>
                <a:cs typeface="Times New Roman" pitchFamily="18" charset="0"/>
              </a:rPr>
              <a:t>wired or wireless</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IoT </a:t>
            </a:r>
            <a:r>
              <a:rPr lang="en-US" dirty="0">
                <a:latin typeface="Times New Roman" pitchFamily="18" charset="0"/>
                <a:cs typeface="Times New Roman" pitchFamily="18" charset="0"/>
              </a:rPr>
              <a:t>networks smart objects are </a:t>
            </a:r>
            <a:r>
              <a:rPr lang="en-US" dirty="0" smtClean="0">
                <a:latin typeface="Times New Roman" pitchFamily="18" charset="0"/>
                <a:cs typeface="Times New Roman" pitchFamily="18" charset="0"/>
              </a:rPr>
              <a:t>wirelessly interconnected since low cost</a:t>
            </a:r>
            <a:r>
              <a:rPr lang="en-US" dirty="0">
                <a:latin typeface="Times New Roman" pitchFamily="18" charset="0"/>
                <a:cs typeface="Times New Roman" pitchFamily="18" charset="0"/>
              </a:rPr>
              <a:t>, limited infrastructure availability, and ease </a:t>
            </a:r>
            <a:r>
              <a:rPr lang="en-US" dirty="0" smtClean="0">
                <a:latin typeface="Times New Roman" pitchFamily="18" charset="0"/>
                <a:cs typeface="Times New Roman" pitchFamily="18" charset="0"/>
              </a:rPr>
              <a:t>of deployment</a:t>
            </a:r>
            <a:r>
              <a:rPr lang="en-US" dirty="0">
                <a:latin typeface="Times New Roman" pitchFamily="18" charset="0"/>
                <a:cs typeface="Times New Roman" pitchFamily="18" charset="0"/>
              </a:rPr>
              <a:t>. </a:t>
            </a:r>
          </a:p>
          <a:p>
            <a:r>
              <a:rPr lang="en-US" b="1" dirty="0">
                <a:solidFill>
                  <a:srgbClr val="00B050"/>
                </a:solidFill>
                <a:latin typeface="Times New Roman" pitchFamily="18" charset="0"/>
                <a:cs typeface="Times New Roman" pitchFamily="18" charset="0"/>
              </a:rPr>
              <a:t>Power source</a:t>
            </a:r>
            <a:r>
              <a:rPr lang="en-US" b="1" dirty="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Smart </a:t>
            </a:r>
            <a:r>
              <a:rPr lang="en-US" dirty="0">
                <a:latin typeface="Times New Roman" pitchFamily="18" charset="0"/>
                <a:cs typeface="Times New Roman" pitchFamily="18" charset="0"/>
              </a:rPr>
              <a:t>objects have components that need to be </a:t>
            </a:r>
            <a:r>
              <a:rPr lang="en-US" dirty="0">
                <a:solidFill>
                  <a:srgbClr val="0070C0"/>
                </a:solidFill>
                <a:latin typeface="Times New Roman" pitchFamily="18" charset="0"/>
                <a:cs typeface="Times New Roman" pitchFamily="18" charset="0"/>
              </a:rPr>
              <a:t>powered</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power </a:t>
            </a:r>
            <a:r>
              <a:rPr lang="en-US" dirty="0">
                <a:latin typeface="Times New Roman" pitchFamily="18" charset="0"/>
                <a:cs typeface="Times New Roman" pitchFamily="18" charset="0"/>
              </a:rPr>
              <a:t>requirements also vary greatly from </a:t>
            </a:r>
            <a:r>
              <a:rPr lang="en-US" dirty="0">
                <a:solidFill>
                  <a:srgbClr val="0070C0"/>
                </a:solidFill>
                <a:latin typeface="Times New Roman" pitchFamily="18" charset="0"/>
                <a:cs typeface="Times New Roman" pitchFamily="18" charset="0"/>
              </a:rPr>
              <a:t>application to application</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smart object relies on battery power, implies that power efficiency, judicious power management, sleep modes, ultra-low power consumption hardware, and so on are critical design elements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For </a:t>
            </a:r>
            <a:r>
              <a:rPr lang="en-US" dirty="0">
                <a:solidFill>
                  <a:srgbClr val="0070C0"/>
                </a:solidFill>
                <a:latin typeface="Times New Roman" pitchFamily="18" charset="0"/>
                <a:cs typeface="Times New Roman" pitchFamily="18" charset="0"/>
              </a:rPr>
              <a:t>long-term</a:t>
            </a:r>
            <a:r>
              <a:rPr lang="en-US" dirty="0">
                <a:latin typeface="Times New Roman" pitchFamily="18" charset="0"/>
                <a:cs typeface="Times New Roman" pitchFamily="18" charset="0"/>
              </a:rPr>
              <a:t>, power is commonly obtained from scavenger sources (solar, piezoelectric, and </a:t>
            </a:r>
            <a:r>
              <a:rPr lang="en-US" dirty="0" smtClean="0">
                <a:latin typeface="Times New Roman" pitchFamily="18" charset="0"/>
                <a:cs typeface="Times New Roman" pitchFamily="18" charset="0"/>
              </a:rPr>
              <a:t>so on</a:t>
            </a:r>
            <a:r>
              <a:rPr lang="en-US" dirty="0">
                <a:latin typeface="Times New Roman" pitchFamily="18" charset="0"/>
                <a:cs typeface="Times New Roman" pitchFamily="18" charset="0"/>
              </a:rPr>
              <a:t>) or is obtained in a hybridized </a:t>
            </a:r>
            <a:r>
              <a:rPr lang="en-US" dirty="0" smtClean="0">
                <a:latin typeface="Times New Roman" pitchFamily="18" charset="0"/>
                <a:cs typeface="Times New Roman" pitchFamily="18" charset="0"/>
              </a:rPr>
              <a:t>manner</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153</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40836049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Contd..</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154</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80728"/>
            <a:ext cx="9144000" cy="5196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89614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Trends in Smart Objects</a:t>
            </a:r>
            <a:endParaRPr lang="en-US" dirty="0">
              <a:solidFill>
                <a:srgbClr val="FF0000"/>
              </a:solidFill>
            </a:endParaRPr>
          </a:p>
        </p:txBody>
      </p:sp>
      <p:sp>
        <p:nvSpPr>
          <p:cNvPr id="3" name="Content Placeholder 2"/>
          <p:cNvSpPr>
            <a:spLocks noGrp="1"/>
          </p:cNvSpPr>
          <p:nvPr>
            <p:ph idx="1"/>
          </p:nvPr>
        </p:nvSpPr>
        <p:spPr>
          <a:xfrm>
            <a:off x="0" y="1052736"/>
            <a:ext cx="9144000" cy="5019469"/>
          </a:xfrm>
        </p:spPr>
        <p:txBody>
          <a:bodyPr>
            <a:normAutofit fontScale="55000" lnSpcReduction="20000"/>
          </a:bodyPr>
          <a:lstStyle/>
          <a:p>
            <a:pPr algn="just">
              <a:buNone/>
            </a:pPr>
            <a:r>
              <a:rPr lang="en-US" b="1" dirty="0" smtClean="0">
                <a:solidFill>
                  <a:srgbClr val="00B050"/>
                </a:solidFill>
                <a:latin typeface="Times New Roman" pitchFamily="18" charset="0"/>
                <a:cs typeface="Times New Roman" pitchFamily="18" charset="0"/>
              </a:rPr>
              <a:t>Size </a:t>
            </a:r>
            <a:r>
              <a:rPr lang="en-US" b="1" dirty="0">
                <a:solidFill>
                  <a:srgbClr val="00B050"/>
                </a:solidFill>
                <a:latin typeface="Times New Roman" pitchFamily="18" charset="0"/>
                <a:cs typeface="Times New Roman" pitchFamily="18" charset="0"/>
              </a:rPr>
              <a:t>is decreasing</a:t>
            </a:r>
            <a:r>
              <a:rPr lang="en-US" b="1" dirty="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reference to </a:t>
            </a:r>
            <a:r>
              <a:rPr lang="en-US" dirty="0">
                <a:solidFill>
                  <a:srgbClr val="0070C0"/>
                </a:solidFill>
                <a:latin typeface="Times New Roman" pitchFamily="18" charset="0"/>
                <a:cs typeface="Times New Roman" pitchFamily="18" charset="0"/>
              </a:rPr>
              <a:t>MEMS</a:t>
            </a:r>
            <a:r>
              <a:rPr lang="en-US" dirty="0">
                <a:latin typeface="Times New Roman" pitchFamily="18" charset="0"/>
                <a:cs typeface="Times New Roman" pitchFamily="18" charset="0"/>
              </a:rPr>
              <a:t>, there is a clear trend of </a:t>
            </a:r>
            <a:r>
              <a:rPr lang="en-US" dirty="0" smtClean="0">
                <a:latin typeface="Times New Roman" pitchFamily="18" charset="0"/>
                <a:cs typeface="Times New Roman" pitchFamily="18" charset="0"/>
              </a:rPr>
              <a:t>ever-decreasing size</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Some </a:t>
            </a:r>
            <a:r>
              <a:rPr lang="en-US" dirty="0">
                <a:latin typeface="Times New Roman" pitchFamily="18" charset="0"/>
                <a:cs typeface="Times New Roman" pitchFamily="18" charset="0"/>
              </a:rPr>
              <a:t>smart objects are so small they are </a:t>
            </a:r>
            <a:r>
              <a:rPr lang="en-US" dirty="0">
                <a:solidFill>
                  <a:srgbClr val="0070C0"/>
                </a:solidFill>
                <a:latin typeface="Times New Roman" pitchFamily="18" charset="0"/>
                <a:cs typeface="Times New Roman" pitchFamily="18" charset="0"/>
              </a:rPr>
              <a:t>not even visible to the naked eye</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reduced size </a:t>
            </a:r>
            <a:r>
              <a:rPr lang="en-US" dirty="0" smtClean="0">
                <a:latin typeface="Times New Roman" pitchFamily="18" charset="0"/>
                <a:cs typeface="Times New Roman" pitchFamily="18" charset="0"/>
              </a:rPr>
              <a:t>makes smart </a:t>
            </a:r>
            <a:r>
              <a:rPr lang="en-US" dirty="0">
                <a:latin typeface="Times New Roman" pitchFamily="18" charset="0"/>
                <a:cs typeface="Times New Roman" pitchFamily="18" charset="0"/>
              </a:rPr>
              <a:t>objects </a:t>
            </a:r>
            <a:r>
              <a:rPr lang="en-US" dirty="0">
                <a:solidFill>
                  <a:srgbClr val="0070C0"/>
                </a:solidFill>
                <a:latin typeface="Times New Roman" pitchFamily="18" charset="0"/>
                <a:cs typeface="Times New Roman" pitchFamily="18" charset="0"/>
              </a:rPr>
              <a:t>easier to embed </a:t>
            </a:r>
            <a:r>
              <a:rPr lang="en-US" dirty="0">
                <a:latin typeface="Times New Roman" pitchFamily="18" charset="0"/>
                <a:cs typeface="Times New Roman" pitchFamily="18" charset="0"/>
              </a:rPr>
              <a:t>in everyday objects</a:t>
            </a:r>
            <a:r>
              <a:rPr lang="en-US" dirty="0" smtClean="0">
                <a:latin typeface="Times New Roman" pitchFamily="18" charset="0"/>
                <a:cs typeface="Times New Roman" pitchFamily="18" charset="0"/>
              </a:rPr>
              <a:t>.</a:t>
            </a:r>
          </a:p>
          <a:p>
            <a:pPr algn="just">
              <a:buNone/>
            </a:pPr>
            <a:r>
              <a:rPr lang="en-US" b="1" dirty="0" smtClean="0">
                <a:solidFill>
                  <a:srgbClr val="00B050"/>
                </a:solidFill>
                <a:latin typeface="Times New Roman" pitchFamily="18" charset="0"/>
                <a:cs typeface="Times New Roman" pitchFamily="18" charset="0"/>
              </a:rPr>
              <a:t>Power </a:t>
            </a:r>
            <a:r>
              <a:rPr lang="en-US" b="1" dirty="0">
                <a:solidFill>
                  <a:srgbClr val="00B050"/>
                </a:solidFill>
                <a:latin typeface="Times New Roman" pitchFamily="18" charset="0"/>
                <a:cs typeface="Times New Roman" pitchFamily="18" charset="0"/>
              </a:rPr>
              <a:t>consumption is decreasing</a:t>
            </a:r>
            <a:r>
              <a:rPr lang="en-US" b="1" dirty="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hardware </a:t>
            </a:r>
            <a:r>
              <a:rPr lang="en-US" dirty="0">
                <a:latin typeface="Times New Roman" pitchFamily="18" charset="0"/>
                <a:cs typeface="Times New Roman" pitchFamily="18" charset="0"/>
              </a:rPr>
              <a:t>components of a smart object </a:t>
            </a:r>
            <a:r>
              <a:rPr lang="en-US" dirty="0" smtClean="0">
                <a:latin typeface="Times New Roman" pitchFamily="18" charset="0"/>
                <a:cs typeface="Times New Roman" pitchFamily="18" charset="0"/>
              </a:rPr>
              <a:t>continually consume </a:t>
            </a:r>
            <a:r>
              <a:rPr lang="en-US" dirty="0">
                <a:solidFill>
                  <a:srgbClr val="0070C0"/>
                </a:solidFill>
                <a:latin typeface="Times New Roman" pitchFamily="18" charset="0"/>
                <a:cs typeface="Times New Roman" pitchFamily="18" charset="0"/>
              </a:rPr>
              <a:t>less power</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Some sensors are </a:t>
            </a:r>
            <a:r>
              <a:rPr lang="en-US" dirty="0" smtClean="0">
                <a:solidFill>
                  <a:srgbClr val="0070C0"/>
                </a:solidFill>
                <a:latin typeface="Times New Roman" pitchFamily="18" charset="0"/>
                <a:cs typeface="Times New Roman" pitchFamily="18" charset="0"/>
              </a:rPr>
              <a:t>passive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Some battery-powered </a:t>
            </a:r>
            <a:r>
              <a:rPr lang="en-US" dirty="0">
                <a:latin typeface="Times New Roman" pitchFamily="18" charset="0"/>
                <a:cs typeface="Times New Roman" pitchFamily="18" charset="0"/>
              </a:rPr>
              <a:t>sensors last </a:t>
            </a:r>
            <a:r>
              <a:rPr lang="en-US" dirty="0">
                <a:solidFill>
                  <a:srgbClr val="0070C0"/>
                </a:solidFill>
                <a:latin typeface="Times New Roman" pitchFamily="18" charset="0"/>
                <a:cs typeface="Times New Roman" pitchFamily="18" charset="0"/>
              </a:rPr>
              <a:t>10 or more years </a:t>
            </a:r>
            <a:r>
              <a:rPr lang="en-US" dirty="0">
                <a:latin typeface="Times New Roman" pitchFamily="18" charset="0"/>
                <a:cs typeface="Times New Roman" pitchFamily="18" charset="0"/>
              </a:rPr>
              <a:t>without battery replacement</a:t>
            </a:r>
            <a:r>
              <a:rPr lang="en-US" dirty="0" smtClean="0">
                <a:latin typeface="Times New Roman" pitchFamily="18" charset="0"/>
                <a:cs typeface="Times New Roman" pitchFamily="18" charset="0"/>
              </a:rPr>
              <a:t>.</a:t>
            </a:r>
          </a:p>
          <a:p>
            <a:pPr algn="just">
              <a:buNone/>
            </a:pPr>
            <a:r>
              <a:rPr lang="en-US" b="1" dirty="0" smtClean="0">
                <a:solidFill>
                  <a:srgbClr val="00B050"/>
                </a:solidFill>
                <a:latin typeface="Times New Roman" pitchFamily="18" charset="0"/>
                <a:cs typeface="Times New Roman" pitchFamily="18" charset="0"/>
              </a:rPr>
              <a:t>Processing power is increasing: </a:t>
            </a:r>
          </a:p>
          <a:p>
            <a:pPr algn="just"/>
            <a:r>
              <a:rPr lang="en-US" dirty="0" smtClean="0">
                <a:latin typeface="Times New Roman" pitchFamily="18" charset="0"/>
                <a:cs typeface="Times New Roman" pitchFamily="18" charset="0"/>
              </a:rPr>
              <a:t>Processors are more powerful and smaller as </a:t>
            </a:r>
            <a:r>
              <a:rPr lang="en-US" dirty="0">
                <a:latin typeface="Times New Roman" pitchFamily="18" charset="0"/>
                <a:cs typeface="Times New Roman" pitchFamily="18" charset="0"/>
              </a:rPr>
              <a:t>they become </a:t>
            </a:r>
            <a:r>
              <a:rPr lang="en-US" dirty="0">
                <a:solidFill>
                  <a:srgbClr val="0070C0"/>
                </a:solidFill>
                <a:latin typeface="Times New Roman" pitchFamily="18" charset="0"/>
                <a:cs typeface="Times New Roman" pitchFamily="18" charset="0"/>
              </a:rPr>
              <a:t>increasingly complex and connected</a:t>
            </a:r>
            <a:r>
              <a:rPr lang="en-US" dirty="0" smtClean="0">
                <a:solidFill>
                  <a:srgbClr val="0070C0"/>
                </a:solidFill>
                <a:latin typeface="Times New Roman" pitchFamily="18" charset="0"/>
                <a:cs typeface="Times New Roman" pitchFamily="18" charset="0"/>
              </a:rPr>
              <a:t>.</a:t>
            </a:r>
          </a:p>
          <a:p>
            <a:pPr algn="just">
              <a:buNone/>
            </a:pPr>
            <a:r>
              <a:rPr lang="en-US" b="1" dirty="0" smtClean="0">
                <a:solidFill>
                  <a:srgbClr val="00B050"/>
                </a:solidFill>
                <a:latin typeface="Times New Roman" pitchFamily="18" charset="0"/>
                <a:cs typeface="Times New Roman" pitchFamily="18" charset="0"/>
              </a:rPr>
              <a:t>Communication </a:t>
            </a:r>
            <a:r>
              <a:rPr lang="en-US" b="1" dirty="0">
                <a:solidFill>
                  <a:srgbClr val="00B050"/>
                </a:solidFill>
                <a:latin typeface="Times New Roman" pitchFamily="18" charset="0"/>
                <a:cs typeface="Times New Roman" pitchFamily="18" charset="0"/>
              </a:rPr>
              <a:t>capabilities are improving: </a:t>
            </a:r>
            <a:endParaRPr lang="en-US" b="1" dirty="0" smtClean="0">
              <a:solidFill>
                <a:srgbClr val="00B050"/>
              </a:solidFill>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It’s </a:t>
            </a:r>
            <a:r>
              <a:rPr lang="en-US" dirty="0">
                <a:latin typeface="Times New Roman" pitchFamily="18" charset="0"/>
                <a:cs typeface="Times New Roman" pitchFamily="18" charset="0"/>
              </a:rPr>
              <a:t>no big surprise that </a:t>
            </a:r>
            <a:r>
              <a:rPr lang="en-US" dirty="0">
                <a:solidFill>
                  <a:srgbClr val="0070C0"/>
                </a:solidFill>
                <a:latin typeface="Times New Roman" pitchFamily="18" charset="0"/>
                <a:cs typeface="Times New Roman" pitchFamily="18" charset="0"/>
              </a:rPr>
              <a:t>wireless speeds </a:t>
            </a:r>
            <a:r>
              <a:rPr lang="en-US" dirty="0">
                <a:latin typeface="Times New Roman" pitchFamily="18" charset="0"/>
                <a:cs typeface="Times New Roman" pitchFamily="18" charset="0"/>
              </a:rPr>
              <a:t>are </a:t>
            </a:r>
            <a:r>
              <a:rPr lang="en-US" dirty="0" smtClean="0">
                <a:latin typeface="Times New Roman" pitchFamily="18" charset="0"/>
                <a:cs typeface="Times New Roman" pitchFamily="18" charset="0"/>
              </a:rPr>
              <a:t>continually increasing</a:t>
            </a:r>
            <a:r>
              <a:rPr lang="en-US" dirty="0">
                <a:latin typeface="Times New Roman" pitchFamily="18" charset="0"/>
                <a:cs typeface="Times New Roman" pitchFamily="18" charset="0"/>
              </a:rPr>
              <a:t>, but they are also increasing in range. </a:t>
            </a:r>
            <a:endParaRPr lang="en-US" dirty="0" smtClean="0">
              <a:latin typeface="Times New Roman" pitchFamily="18" charset="0"/>
              <a:cs typeface="Times New Roman" pitchFamily="18" charset="0"/>
            </a:endParaRPr>
          </a:p>
          <a:p>
            <a:pPr algn="just"/>
            <a:r>
              <a:rPr lang="en-US" dirty="0" err="1" smtClean="0">
                <a:latin typeface="Times New Roman" pitchFamily="18" charset="0"/>
                <a:cs typeface="Times New Roman" pitchFamily="18" charset="0"/>
              </a:rPr>
              <a:t>IoT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is driving the development of more and </a:t>
            </a:r>
            <a:r>
              <a:rPr lang="en-US" dirty="0" smtClean="0">
                <a:latin typeface="Times New Roman" pitchFamily="18" charset="0"/>
                <a:cs typeface="Times New Roman" pitchFamily="18" charset="0"/>
              </a:rPr>
              <a:t>more </a:t>
            </a:r>
            <a:r>
              <a:rPr lang="en-US" dirty="0" smtClean="0">
                <a:solidFill>
                  <a:srgbClr val="0070C0"/>
                </a:solidFill>
                <a:latin typeface="Times New Roman" pitchFamily="18" charset="0"/>
                <a:cs typeface="Times New Roman" pitchFamily="18" charset="0"/>
              </a:rPr>
              <a:t>specialized </a:t>
            </a:r>
            <a:r>
              <a:rPr lang="en-US" dirty="0">
                <a:solidFill>
                  <a:srgbClr val="0070C0"/>
                </a:solidFill>
                <a:latin typeface="Times New Roman" pitchFamily="18" charset="0"/>
                <a:cs typeface="Times New Roman" pitchFamily="18" charset="0"/>
              </a:rPr>
              <a:t>communication protocols </a:t>
            </a:r>
            <a:r>
              <a:rPr lang="en-US" dirty="0">
                <a:latin typeface="Times New Roman" pitchFamily="18" charset="0"/>
                <a:cs typeface="Times New Roman" pitchFamily="18" charset="0"/>
              </a:rPr>
              <a:t>covering a greater diversity of use cases and environments</a:t>
            </a:r>
            <a:r>
              <a:rPr lang="en-US" dirty="0" smtClean="0">
                <a:latin typeface="Times New Roman" pitchFamily="18" charset="0"/>
                <a:cs typeface="Times New Roman" pitchFamily="18" charset="0"/>
              </a:rPr>
              <a:t>.</a:t>
            </a:r>
          </a:p>
          <a:p>
            <a:pPr algn="just">
              <a:buNone/>
            </a:pPr>
            <a:r>
              <a:rPr lang="en-US" b="1" dirty="0" smtClean="0">
                <a:solidFill>
                  <a:srgbClr val="00B050"/>
                </a:solidFill>
                <a:latin typeface="Times New Roman" pitchFamily="18" charset="0"/>
                <a:cs typeface="Times New Roman" pitchFamily="18" charset="0"/>
              </a:rPr>
              <a:t>Communication </a:t>
            </a:r>
            <a:r>
              <a:rPr lang="en-US" b="1" dirty="0">
                <a:solidFill>
                  <a:srgbClr val="00B050"/>
                </a:solidFill>
                <a:latin typeface="Times New Roman" pitchFamily="18" charset="0"/>
                <a:cs typeface="Times New Roman" pitchFamily="18" charset="0"/>
              </a:rPr>
              <a:t>is being increasingly standardized</a:t>
            </a:r>
            <a:r>
              <a:rPr lang="en-US" b="1" dirty="0" smtClean="0">
                <a:solidFill>
                  <a:srgbClr val="00B050"/>
                </a:solidFill>
                <a:latin typeface="Times New Roman" pitchFamily="18" charset="0"/>
                <a:cs typeface="Times New Roman" pitchFamily="18" charset="0"/>
              </a:rPr>
              <a:t>:</a:t>
            </a:r>
          </a:p>
          <a:p>
            <a:r>
              <a:rPr lang="en-US" dirty="0" smtClean="0">
                <a:solidFill>
                  <a:srgbClr val="0070C0"/>
                </a:solidFill>
                <a:latin typeface="Times New Roman" pitchFamily="18" charset="0"/>
                <a:cs typeface="Times New Roman" pitchFamily="18" charset="0"/>
              </a:rPr>
              <a:t>open </a:t>
            </a:r>
            <a:r>
              <a:rPr lang="en-US" dirty="0">
                <a:solidFill>
                  <a:srgbClr val="0070C0"/>
                </a:solidFill>
                <a:latin typeface="Times New Roman" pitchFamily="18" charset="0"/>
                <a:cs typeface="Times New Roman" pitchFamily="18" charset="0"/>
              </a:rPr>
              <a:t>standards </a:t>
            </a:r>
            <a:r>
              <a:rPr lang="en-US" dirty="0">
                <a:latin typeface="Times New Roman" pitchFamily="18" charset="0"/>
                <a:cs typeface="Times New Roman" pitchFamily="18" charset="0"/>
              </a:rPr>
              <a:t>for IoT communication protocols.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Improved communication </a:t>
            </a:r>
            <a:r>
              <a:rPr lang="en-US" dirty="0">
                <a:latin typeface="Times New Roman" pitchFamily="18" charset="0"/>
                <a:cs typeface="Times New Roman" pitchFamily="18" charset="0"/>
              </a:rPr>
              <a:t>between interconnected smart objects within a system and between that system and </a:t>
            </a:r>
            <a:r>
              <a:rPr lang="en-US" dirty="0" smtClean="0">
                <a:latin typeface="Times New Roman" pitchFamily="18" charset="0"/>
                <a:cs typeface="Times New Roman" pitchFamily="18" charset="0"/>
              </a:rPr>
              <a:t>external entities(for </a:t>
            </a:r>
            <a:r>
              <a:rPr lang="en-US" dirty="0">
                <a:latin typeface="Times New Roman" pitchFamily="18" charset="0"/>
                <a:cs typeface="Times New Roman" pitchFamily="18" charset="0"/>
              </a:rPr>
              <a:t>example, edge compute, cloud).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155</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22779278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0000"/>
                </a:solidFill>
              </a:rPr>
              <a:t/>
            </a:r>
            <a:br>
              <a:rPr lang="en-US" b="1" dirty="0" smtClean="0">
                <a:solidFill>
                  <a:srgbClr val="FF0000"/>
                </a:solidFill>
              </a:rPr>
            </a:br>
            <a:r>
              <a:rPr lang="en-US" b="1" dirty="0" smtClean="0">
                <a:solidFill>
                  <a:srgbClr val="FF0000"/>
                </a:solidFill>
              </a:rPr>
              <a:t>Sensor </a:t>
            </a:r>
            <a:r>
              <a:rPr lang="en-US" b="1" dirty="0">
                <a:solidFill>
                  <a:srgbClr val="FF0000"/>
                </a:solidFill>
              </a:rPr>
              <a:t>Networks</a:t>
            </a:r>
            <a:r>
              <a:rPr lang="en-US" dirty="0">
                <a:solidFill>
                  <a:srgbClr val="FF0000"/>
                </a:solidFill>
              </a:rPr>
              <a:t>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107504" y="1052736"/>
            <a:ext cx="8407846" cy="5124227"/>
          </a:xfrm>
        </p:spPr>
        <p:txBody>
          <a:bodyPr>
            <a:noAutofit/>
          </a:bodyPr>
          <a:lstStyle/>
          <a:p>
            <a:r>
              <a:rPr lang="en-US" sz="1600" dirty="0" smtClean="0">
                <a:solidFill>
                  <a:srgbClr val="00B050"/>
                </a:solidFill>
                <a:latin typeface="Times New Roman" pitchFamily="18" charset="0"/>
                <a:cs typeface="Times New Roman" pitchFamily="18" charset="0"/>
              </a:rPr>
              <a:t>sensor/actuator </a:t>
            </a:r>
            <a:r>
              <a:rPr lang="en-US" sz="1600" dirty="0">
                <a:solidFill>
                  <a:srgbClr val="00B050"/>
                </a:solidFill>
                <a:latin typeface="Times New Roman" pitchFamily="18" charset="0"/>
                <a:cs typeface="Times New Roman" pitchFamily="18" charset="0"/>
              </a:rPr>
              <a:t>network (SANET</a:t>
            </a:r>
            <a:r>
              <a:rPr lang="en-US" sz="1600" dirty="0" smtClean="0">
                <a:solidFill>
                  <a:srgbClr val="00B050"/>
                </a:solidFill>
                <a:latin typeface="Times New Roman" pitchFamily="18" charset="0"/>
                <a:cs typeface="Times New Roman" pitchFamily="18" charset="0"/>
              </a:rPr>
              <a:t>), </a:t>
            </a:r>
            <a:r>
              <a:rPr lang="en-US" sz="1600" dirty="0">
                <a:latin typeface="Times New Roman" pitchFamily="18" charset="0"/>
                <a:cs typeface="Times New Roman" pitchFamily="18" charset="0"/>
              </a:rPr>
              <a:t>is a network of sensors that sense and measure</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their environment and/or actuators that act on their environment. </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sensors </a:t>
            </a:r>
            <a:r>
              <a:rPr lang="en-US" sz="1600" dirty="0">
                <a:latin typeface="Times New Roman" pitchFamily="18" charset="0"/>
                <a:cs typeface="Times New Roman" pitchFamily="18" charset="0"/>
              </a:rPr>
              <a:t>and/or actuators </a:t>
            </a:r>
            <a:r>
              <a:rPr lang="en-US" sz="1600" dirty="0" smtClean="0">
                <a:latin typeface="Times New Roman" pitchFamily="18" charset="0"/>
                <a:cs typeface="Times New Roman" pitchFamily="18" charset="0"/>
              </a:rPr>
              <a:t>are capable </a:t>
            </a:r>
            <a:r>
              <a:rPr lang="en-US" sz="1600" dirty="0">
                <a:latin typeface="Times New Roman" pitchFamily="18" charset="0"/>
                <a:cs typeface="Times New Roman" pitchFamily="18" charset="0"/>
              </a:rPr>
              <a:t>of </a:t>
            </a:r>
            <a:r>
              <a:rPr lang="en-US" sz="1600" dirty="0">
                <a:solidFill>
                  <a:srgbClr val="0070C0"/>
                </a:solidFill>
                <a:latin typeface="Times New Roman" pitchFamily="18" charset="0"/>
                <a:cs typeface="Times New Roman" pitchFamily="18" charset="0"/>
              </a:rPr>
              <a:t>communicating and cooperating </a:t>
            </a:r>
            <a:r>
              <a:rPr lang="en-US" sz="1600" dirty="0">
                <a:latin typeface="Times New Roman" pitchFamily="18" charset="0"/>
                <a:cs typeface="Times New Roman" pitchFamily="18" charset="0"/>
              </a:rPr>
              <a:t>in a productive manner</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Effective and </a:t>
            </a:r>
            <a:r>
              <a:rPr lang="en-US" sz="1600" dirty="0" smtClean="0">
                <a:latin typeface="Times New Roman" pitchFamily="18" charset="0"/>
                <a:cs typeface="Times New Roman" pitchFamily="18" charset="0"/>
              </a:rPr>
              <a:t>well-coordinated communication </a:t>
            </a:r>
            <a:r>
              <a:rPr lang="en-US" sz="1600" dirty="0">
                <a:latin typeface="Times New Roman" pitchFamily="18" charset="0"/>
                <a:cs typeface="Times New Roman" pitchFamily="18" charset="0"/>
              </a:rPr>
              <a:t>and cooperation is a prominent </a:t>
            </a:r>
            <a:r>
              <a:rPr lang="en-US" sz="1600" dirty="0" smtClean="0">
                <a:latin typeface="Times New Roman" pitchFamily="18" charset="0"/>
                <a:cs typeface="Times New Roman" pitchFamily="18" charset="0"/>
              </a:rPr>
              <a:t>challenge. </a:t>
            </a:r>
          </a:p>
          <a:p>
            <a:r>
              <a:rPr lang="en-US" sz="1600" dirty="0" smtClean="0">
                <a:solidFill>
                  <a:srgbClr val="0070C0"/>
                </a:solidFill>
                <a:latin typeface="Times New Roman" pitchFamily="18" charset="0"/>
                <a:cs typeface="Times New Roman" pitchFamily="18" charset="0"/>
              </a:rPr>
              <a:t>Smart </a:t>
            </a:r>
            <a:r>
              <a:rPr lang="en-US" sz="1600" dirty="0">
                <a:solidFill>
                  <a:srgbClr val="0070C0"/>
                </a:solidFill>
                <a:latin typeface="Times New Roman" pitchFamily="18" charset="0"/>
                <a:cs typeface="Times New Roman" pitchFamily="18" charset="0"/>
              </a:rPr>
              <a:t>homes </a:t>
            </a:r>
            <a:r>
              <a:rPr lang="en-US" sz="1600" dirty="0">
                <a:latin typeface="Times New Roman" pitchFamily="18" charset="0"/>
                <a:cs typeface="Times New Roman" pitchFamily="18" charset="0"/>
              </a:rPr>
              <a:t>are a type of SANET </a:t>
            </a:r>
            <a:r>
              <a:rPr lang="en-US" sz="1600" dirty="0" smtClean="0">
                <a:latin typeface="Times New Roman" pitchFamily="18" charset="0"/>
                <a:cs typeface="Times New Roman" pitchFamily="18" charset="0"/>
              </a:rPr>
              <a:t>that display </a:t>
            </a:r>
            <a:r>
              <a:rPr lang="en-US" sz="1600" dirty="0">
                <a:latin typeface="Times New Roman" pitchFamily="18" charset="0"/>
                <a:cs typeface="Times New Roman" pitchFamily="18" charset="0"/>
              </a:rPr>
              <a:t>this coordination between distributed sensors and actuators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For example, smart homes can </a:t>
            </a:r>
            <a:r>
              <a:rPr lang="en-US" sz="1600" dirty="0" smtClean="0">
                <a:latin typeface="Times New Roman" pitchFamily="18" charset="0"/>
                <a:cs typeface="Times New Roman" pitchFamily="18" charset="0"/>
              </a:rPr>
              <a:t>have temperature </a:t>
            </a:r>
            <a:r>
              <a:rPr lang="en-US" sz="1600" dirty="0">
                <a:latin typeface="Times New Roman" pitchFamily="18" charset="0"/>
                <a:cs typeface="Times New Roman" pitchFamily="18" charset="0"/>
              </a:rPr>
              <a:t>sensors that are strategically networked with heating, ventilation, and air-conditioning (HVAC</a:t>
            </a:r>
            <a:r>
              <a:rPr lang="en-US" sz="1600" dirty="0" smtClean="0">
                <a:latin typeface="Times New Roman" pitchFamily="18" charset="0"/>
                <a:cs typeface="Times New Roman" pitchFamily="18" charset="0"/>
              </a:rPr>
              <a:t>) actuators</a:t>
            </a:r>
            <a:r>
              <a:rPr lang="en-US" sz="1600" dirty="0">
                <a:latin typeface="Times New Roman" pitchFamily="18" charset="0"/>
                <a:cs typeface="Times New Roman" pitchFamily="18" charset="0"/>
              </a:rPr>
              <a:t>. When a sensor detects a specified temperature, this can trigger an actuator to take action and </a:t>
            </a:r>
            <a:r>
              <a:rPr lang="en-US" sz="1600" dirty="0" smtClean="0">
                <a:latin typeface="Times New Roman" pitchFamily="18" charset="0"/>
                <a:cs typeface="Times New Roman" pitchFamily="18" charset="0"/>
              </a:rPr>
              <a:t>heat or </a:t>
            </a:r>
            <a:r>
              <a:rPr lang="en-US" sz="1600" dirty="0">
                <a:latin typeface="Times New Roman" pitchFamily="18" charset="0"/>
                <a:cs typeface="Times New Roman" pitchFamily="18" charset="0"/>
              </a:rPr>
              <a:t>cool the home as needed</a:t>
            </a:r>
            <a:r>
              <a:rPr lang="en-US" sz="1600" dirty="0" smtClean="0">
                <a:latin typeface="Times New Roman" pitchFamily="18" charset="0"/>
                <a:cs typeface="Times New Roman" pitchFamily="18" charset="0"/>
              </a:rPr>
              <a:t>.</a:t>
            </a:r>
          </a:p>
          <a:p>
            <a:r>
              <a:rPr lang="en-US" sz="1600" dirty="0" smtClean="0">
                <a:solidFill>
                  <a:srgbClr val="00B050"/>
                </a:solidFill>
                <a:latin typeface="Times New Roman" pitchFamily="18" charset="0"/>
                <a:cs typeface="Times New Roman" pitchFamily="18" charset="0"/>
              </a:rPr>
              <a:t>Advantages</a:t>
            </a:r>
            <a:r>
              <a:rPr lang="en-US" sz="1600" dirty="0">
                <a:solidFill>
                  <a:srgbClr val="00B050"/>
                </a:solidFill>
                <a:latin typeface="Times New Roman" pitchFamily="18" charset="0"/>
                <a:cs typeface="Times New Roman" pitchFamily="18" charset="0"/>
              </a:rPr>
              <a:t>:</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Greater deployment flexibility (especially in extreme environments or hard-to-reach places)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Simpler scaling to a large number of nodes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Lower implementation costs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Easier long-term maintenance</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Effortless introduction of new sensor/actuator nodes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Better equipped to handle dynamic/rapid topology </a:t>
            </a:r>
            <a:r>
              <a:rPr lang="en-US" sz="1600" dirty="0" smtClean="0">
                <a:latin typeface="Times New Roman" pitchFamily="18" charset="0"/>
                <a:cs typeface="Times New Roman" pitchFamily="18" charset="0"/>
              </a:rPr>
              <a:t>changes</a:t>
            </a:r>
          </a:p>
          <a:p>
            <a:r>
              <a:rPr lang="en-US" sz="1600" dirty="0" smtClean="0">
                <a:solidFill>
                  <a:srgbClr val="00B050"/>
                </a:solidFill>
                <a:latin typeface="Times New Roman" pitchFamily="18" charset="0"/>
                <a:cs typeface="Times New Roman" pitchFamily="18" charset="0"/>
              </a:rPr>
              <a:t>Disadvantages</a:t>
            </a:r>
            <a:r>
              <a:rPr lang="en-US" sz="1600" dirty="0">
                <a:solidFill>
                  <a:srgbClr val="00B050"/>
                </a:solidFill>
                <a:latin typeface="Times New Roman" pitchFamily="18" charset="0"/>
                <a:cs typeface="Times New Roman" pitchFamily="18" charset="0"/>
              </a:rPr>
              <a:t>:</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Potentially less secure (for example, hijacked access points)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Typically lower transmission speeds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Greater level of impact/influence by environment</a:t>
            </a:r>
            <a:br>
              <a:rPr lang="en-US" sz="1600" dirty="0">
                <a:latin typeface="Times New Roman" pitchFamily="18" charset="0"/>
                <a:cs typeface="Times New Roman" pitchFamily="18" charset="0"/>
              </a:rPr>
            </a:br>
            <a:endParaRPr lang="en-US" sz="1600"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156</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30894989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Connecting Smart Objects</a:t>
            </a:r>
            <a:r>
              <a:rPr lang="en-US"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107504" y="908721"/>
            <a:ext cx="9036496" cy="5112568"/>
          </a:xfrm>
        </p:spPr>
        <p:txBody>
          <a:bodyPr>
            <a:normAutofit fontScale="77500" lnSpcReduction="20000"/>
          </a:bodyPr>
          <a:lstStyle/>
          <a:p>
            <a:r>
              <a:rPr lang="en-US" dirty="0">
                <a:solidFill>
                  <a:srgbClr val="0070C0"/>
                </a:solidFill>
              </a:rPr>
              <a:t>IoT devices and sensors </a:t>
            </a:r>
            <a:r>
              <a:rPr lang="en-US" dirty="0"/>
              <a:t>must be connected to the network for their data to be utilized. </a:t>
            </a:r>
            <a:endParaRPr lang="en-US" dirty="0" smtClean="0"/>
          </a:p>
          <a:p>
            <a:r>
              <a:rPr lang="en-US" dirty="0" smtClean="0"/>
              <a:t>wide </a:t>
            </a:r>
            <a:r>
              <a:rPr lang="en-US" dirty="0"/>
              <a:t>range of sensors, actuators, and smart objects that make up IoT, </a:t>
            </a:r>
            <a:r>
              <a:rPr lang="en-US" dirty="0" smtClean="0"/>
              <a:t>also </a:t>
            </a:r>
            <a:r>
              <a:rPr lang="en-US" dirty="0" smtClean="0">
                <a:solidFill>
                  <a:srgbClr val="0070C0"/>
                </a:solidFill>
              </a:rPr>
              <a:t>protocols</a:t>
            </a:r>
            <a:r>
              <a:rPr lang="en-US" dirty="0" smtClean="0"/>
              <a:t> </a:t>
            </a:r>
            <a:r>
              <a:rPr lang="en-US" dirty="0"/>
              <a:t>used to connect them. </a:t>
            </a:r>
            <a:endParaRPr lang="en-US" dirty="0" smtClean="0"/>
          </a:p>
          <a:p>
            <a:r>
              <a:rPr lang="en-US" b="1" dirty="0" smtClean="0">
                <a:solidFill>
                  <a:srgbClr val="00B050"/>
                </a:solidFill>
              </a:rPr>
              <a:t>Range</a:t>
            </a:r>
            <a:r>
              <a:rPr lang="en-US" b="1" dirty="0">
                <a:solidFill>
                  <a:srgbClr val="00B050"/>
                </a:solidFill>
              </a:rPr>
              <a:t>: </a:t>
            </a:r>
            <a:r>
              <a:rPr lang="en-US" dirty="0" smtClean="0"/>
              <a:t>signal </a:t>
            </a:r>
            <a:r>
              <a:rPr lang="en-US" dirty="0"/>
              <a:t>propagation and distance</a:t>
            </a:r>
            <a:r>
              <a:rPr lang="en-US" dirty="0" smtClean="0"/>
              <a:t>.</a:t>
            </a:r>
          </a:p>
          <a:p>
            <a:r>
              <a:rPr lang="en-US" b="1" dirty="0" smtClean="0">
                <a:solidFill>
                  <a:srgbClr val="00B050"/>
                </a:solidFill>
              </a:rPr>
              <a:t>Frequency </a:t>
            </a:r>
            <a:r>
              <a:rPr lang="en-US" b="1" dirty="0">
                <a:solidFill>
                  <a:srgbClr val="00B050"/>
                </a:solidFill>
              </a:rPr>
              <a:t>Bands: </a:t>
            </a:r>
            <a:r>
              <a:rPr lang="en-US" dirty="0" smtClean="0"/>
              <a:t>licensed </a:t>
            </a:r>
            <a:r>
              <a:rPr lang="en-US" dirty="0"/>
              <a:t>and unlicensed spectrum, </a:t>
            </a:r>
            <a:r>
              <a:rPr lang="en-US" dirty="0" smtClean="0"/>
              <a:t>sub-GHz frequencies.</a:t>
            </a:r>
          </a:p>
          <a:p>
            <a:r>
              <a:rPr lang="en-US" b="1" dirty="0" smtClean="0">
                <a:solidFill>
                  <a:srgbClr val="00B050"/>
                </a:solidFill>
              </a:rPr>
              <a:t>Power </a:t>
            </a:r>
            <a:r>
              <a:rPr lang="en-US" b="1" dirty="0">
                <a:solidFill>
                  <a:srgbClr val="00B050"/>
                </a:solidFill>
              </a:rPr>
              <a:t>Consumption: </a:t>
            </a:r>
            <a:r>
              <a:rPr lang="en-US" dirty="0" smtClean="0"/>
              <a:t>devices </a:t>
            </a:r>
            <a:r>
              <a:rPr lang="en-US" dirty="0"/>
              <a:t>connected to </a:t>
            </a:r>
            <a:r>
              <a:rPr lang="en-US" dirty="0" smtClean="0"/>
              <a:t>a stable </a:t>
            </a:r>
            <a:r>
              <a:rPr lang="en-US" dirty="0"/>
              <a:t>power source compared to those that are battery powered</a:t>
            </a:r>
            <a:r>
              <a:rPr lang="en-US" dirty="0" smtClean="0"/>
              <a:t>.</a:t>
            </a:r>
          </a:p>
          <a:p>
            <a:r>
              <a:rPr lang="en-US" b="1" dirty="0" smtClean="0">
                <a:solidFill>
                  <a:srgbClr val="00B050"/>
                </a:solidFill>
              </a:rPr>
              <a:t>Topology</a:t>
            </a:r>
            <a:r>
              <a:rPr lang="en-US" b="1" dirty="0">
                <a:solidFill>
                  <a:srgbClr val="00B050"/>
                </a:solidFill>
              </a:rPr>
              <a:t>: </a:t>
            </a:r>
            <a:r>
              <a:rPr lang="en-US" dirty="0" smtClean="0"/>
              <a:t>various </a:t>
            </a:r>
            <a:r>
              <a:rPr lang="en-US" dirty="0"/>
              <a:t>layouts that may be supported for connecting multiple</a:t>
            </a:r>
            <a:br>
              <a:rPr lang="en-US" dirty="0"/>
            </a:br>
            <a:r>
              <a:rPr lang="en-US" dirty="0"/>
              <a:t>smart objects</a:t>
            </a:r>
            <a:r>
              <a:rPr lang="en-US" dirty="0" smtClean="0"/>
              <a:t>.</a:t>
            </a:r>
          </a:p>
          <a:p>
            <a:r>
              <a:rPr lang="en-US" b="1" dirty="0" smtClean="0">
                <a:solidFill>
                  <a:srgbClr val="00B050"/>
                </a:solidFill>
              </a:rPr>
              <a:t>Constrained </a:t>
            </a:r>
            <a:r>
              <a:rPr lang="en-US" b="1" dirty="0">
                <a:solidFill>
                  <a:srgbClr val="00B050"/>
                </a:solidFill>
              </a:rPr>
              <a:t>Devices: </a:t>
            </a:r>
            <a:r>
              <a:rPr lang="en-US" dirty="0" smtClean="0"/>
              <a:t>limitations </a:t>
            </a:r>
            <a:r>
              <a:rPr lang="en-US" dirty="0"/>
              <a:t>of certain smart objects from a </a:t>
            </a:r>
            <a:r>
              <a:rPr lang="en-US" dirty="0" smtClean="0"/>
              <a:t>connectivity perspective.</a:t>
            </a:r>
          </a:p>
          <a:p>
            <a:r>
              <a:rPr lang="en-US" b="1" dirty="0" smtClean="0">
                <a:solidFill>
                  <a:srgbClr val="00B050"/>
                </a:solidFill>
              </a:rPr>
              <a:t>Constrained-Node </a:t>
            </a:r>
            <a:r>
              <a:rPr lang="en-US" b="1" dirty="0">
                <a:solidFill>
                  <a:srgbClr val="00B050"/>
                </a:solidFill>
              </a:rPr>
              <a:t>Networks:</a:t>
            </a:r>
            <a:r>
              <a:rPr lang="en-US" b="1" dirty="0"/>
              <a:t> </a:t>
            </a:r>
            <a:r>
              <a:rPr lang="en-US" dirty="0" smtClean="0"/>
              <a:t>challenges </a:t>
            </a:r>
            <a:r>
              <a:rPr lang="en-US" dirty="0"/>
              <a:t>that are often encountered with</a:t>
            </a:r>
            <a:br>
              <a:rPr lang="en-US" dirty="0"/>
            </a:br>
            <a:r>
              <a:rPr lang="en-US" dirty="0"/>
              <a:t>networks connecting smart objects.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157</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0926658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dirty="0" smtClean="0">
                <a:solidFill>
                  <a:srgbClr val="FF0000"/>
                </a:solidFill>
              </a:rPr>
              <a:t/>
            </a:r>
            <a:br>
              <a:rPr lang="en-US" sz="4000" b="1" dirty="0" smtClean="0">
                <a:solidFill>
                  <a:srgbClr val="FF0000"/>
                </a:solidFill>
              </a:rPr>
            </a:br>
            <a:r>
              <a:rPr lang="en-US" sz="4000" b="1" dirty="0" smtClean="0">
                <a:solidFill>
                  <a:srgbClr val="FF0000"/>
                </a:solidFill>
              </a:rPr>
              <a:t>Range</a:t>
            </a:r>
            <a:r>
              <a:rPr lang="en-US" sz="4000" dirty="0" smtClean="0">
                <a:solidFill>
                  <a:srgbClr val="FF0000"/>
                </a:solidFill>
              </a:rPr>
              <a:t> </a:t>
            </a:r>
            <a:r>
              <a:rPr lang="en-US" sz="4000" dirty="0">
                <a:solidFill>
                  <a:srgbClr val="FF0000"/>
                </a:solidFill>
              </a:rPr>
              <a:t/>
            </a:r>
            <a:br>
              <a:rPr lang="en-US" sz="4000" dirty="0">
                <a:solidFill>
                  <a:srgbClr val="FF0000"/>
                </a:solidFill>
              </a:rPr>
            </a:br>
            <a:endParaRPr lang="en-US" sz="4000" dirty="0">
              <a:solidFill>
                <a:srgbClr val="FF000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158</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07504" y="1124744"/>
            <a:ext cx="9036496" cy="4752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913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Frequency Bands</a:t>
            </a:r>
            <a:r>
              <a:rPr lang="en-US"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0" y="1124744"/>
            <a:ext cx="9036496" cy="5328592"/>
          </a:xfrm>
        </p:spPr>
        <p:txBody>
          <a:bodyPr>
            <a:normAutofit fontScale="62500" lnSpcReduction="20000"/>
          </a:bodyPr>
          <a:lstStyle/>
          <a:p>
            <a:r>
              <a:rPr lang="en-US" sz="3200" dirty="0">
                <a:solidFill>
                  <a:srgbClr val="0070C0"/>
                </a:solidFill>
              </a:rPr>
              <a:t>International </a:t>
            </a:r>
            <a:r>
              <a:rPr lang="en-US" sz="3200" dirty="0" smtClean="0">
                <a:solidFill>
                  <a:srgbClr val="0070C0"/>
                </a:solidFill>
              </a:rPr>
              <a:t>Telecommunication Union </a:t>
            </a:r>
            <a:r>
              <a:rPr lang="en-US" sz="3200" dirty="0">
                <a:solidFill>
                  <a:srgbClr val="0070C0"/>
                </a:solidFill>
              </a:rPr>
              <a:t>(ITU) and the Federal Communications Commission (</a:t>
            </a:r>
            <a:r>
              <a:rPr lang="en-US" sz="3200" dirty="0" smtClean="0">
                <a:solidFill>
                  <a:srgbClr val="0070C0"/>
                </a:solidFill>
              </a:rPr>
              <a:t>FCC)</a:t>
            </a:r>
            <a:r>
              <a:rPr lang="en-US" sz="3200" dirty="0" smtClean="0"/>
              <a:t> </a:t>
            </a:r>
            <a:r>
              <a:rPr lang="en-US" sz="3200" dirty="0"/>
              <a:t>define the regulations </a:t>
            </a:r>
            <a:r>
              <a:rPr lang="en-US" sz="3200" dirty="0" smtClean="0"/>
              <a:t>and transmission </a:t>
            </a:r>
            <a:r>
              <a:rPr lang="en-US" sz="3200" dirty="0"/>
              <a:t>requirements for various frequency bands. </a:t>
            </a:r>
            <a:endParaRPr lang="en-US" sz="3200" dirty="0" smtClean="0"/>
          </a:p>
          <a:p>
            <a:r>
              <a:rPr lang="en-US" sz="3200" dirty="0" smtClean="0"/>
              <a:t>portions </a:t>
            </a:r>
            <a:r>
              <a:rPr lang="en-US" sz="3200" dirty="0"/>
              <a:t>of the spectrum are </a:t>
            </a:r>
            <a:r>
              <a:rPr lang="en-US" sz="3200" dirty="0" smtClean="0"/>
              <a:t>allocated to </a:t>
            </a:r>
            <a:r>
              <a:rPr lang="en-US" sz="3200" dirty="0"/>
              <a:t>types of telecommunications such as radio, television, military, and so on </a:t>
            </a:r>
            <a:endParaRPr lang="en-US" sz="3200" dirty="0" smtClean="0"/>
          </a:p>
          <a:p>
            <a:r>
              <a:rPr lang="en-US" sz="3200" dirty="0" smtClean="0"/>
              <a:t>IoT </a:t>
            </a:r>
            <a:r>
              <a:rPr lang="en-US" sz="3200" dirty="0"/>
              <a:t>access technologies, the frequency bands </a:t>
            </a:r>
            <a:r>
              <a:rPr lang="en-US" sz="3200" dirty="0" smtClean="0"/>
              <a:t>are split between </a:t>
            </a:r>
            <a:r>
              <a:rPr lang="en-US" sz="3200" dirty="0">
                <a:solidFill>
                  <a:srgbClr val="0070C0"/>
                </a:solidFill>
              </a:rPr>
              <a:t>licensed and unlicensed bands. </a:t>
            </a:r>
            <a:endParaRPr lang="en-US" sz="3200" dirty="0" smtClean="0">
              <a:solidFill>
                <a:srgbClr val="0070C0"/>
              </a:solidFill>
            </a:endParaRPr>
          </a:p>
          <a:p>
            <a:r>
              <a:rPr lang="en-US" sz="3200" dirty="0" smtClean="0">
                <a:solidFill>
                  <a:srgbClr val="0070C0"/>
                </a:solidFill>
              </a:rPr>
              <a:t>Licensed </a:t>
            </a:r>
            <a:r>
              <a:rPr lang="en-US" sz="3200" dirty="0">
                <a:solidFill>
                  <a:srgbClr val="0070C0"/>
                </a:solidFill>
              </a:rPr>
              <a:t>spectrum </a:t>
            </a:r>
            <a:r>
              <a:rPr lang="en-US" sz="3200" dirty="0" smtClean="0"/>
              <a:t>applicable </a:t>
            </a:r>
            <a:r>
              <a:rPr lang="en-US" sz="3200" dirty="0"/>
              <a:t>to IoT long-range </a:t>
            </a:r>
            <a:r>
              <a:rPr lang="en-US" sz="3200" dirty="0" smtClean="0"/>
              <a:t>access technologies </a:t>
            </a:r>
            <a:r>
              <a:rPr lang="en-US" sz="3200" dirty="0"/>
              <a:t>and allocated to communications infrastructures deployed by services providers, public </a:t>
            </a:r>
            <a:r>
              <a:rPr lang="en-US" sz="3200" dirty="0" smtClean="0"/>
              <a:t>services, broadcasters</a:t>
            </a:r>
            <a:r>
              <a:rPr lang="en-US" sz="3200" dirty="0"/>
              <a:t>, and utilities. </a:t>
            </a:r>
            <a:endParaRPr lang="en-US" sz="3200" dirty="0" smtClean="0"/>
          </a:p>
          <a:p>
            <a:r>
              <a:rPr lang="en-US" sz="3200" dirty="0">
                <a:solidFill>
                  <a:srgbClr val="0070C0"/>
                </a:solidFill>
              </a:rPr>
              <a:t>unlicensed spectrum </a:t>
            </a:r>
            <a:r>
              <a:rPr lang="en-US" sz="3200" dirty="0"/>
              <a:t>for the industrial, scientific, and medical (ISM) </a:t>
            </a:r>
            <a:r>
              <a:rPr lang="en-US" sz="3200" dirty="0" smtClean="0"/>
              <a:t>portions of the</a:t>
            </a:r>
            <a:br>
              <a:rPr lang="en-US" sz="3200" dirty="0" smtClean="0"/>
            </a:br>
            <a:r>
              <a:rPr lang="en-US" sz="3200" dirty="0" smtClean="0"/>
              <a:t>for </a:t>
            </a:r>
            <a:r>
              <a:rPr lang="en-US" sz="3200" dirty="0"/>
              <a:t>short-range </a:t>
            </a:r>
            <a:r>
              <a:rPr lang="en-US" sz="3200" dirty="0" smtClean="0"/>
              <a:t>devices (</a:t>
            </a:r>
            <a:r>
              <a:rPr lang="en-US" sz="3200" dirty="0"/>
              <a:t>SRDs). </a:t>
            </a:r>
            <a:endParaRPr lang="en-US" sz="3200" dirty="0" smtClean="0"/>
          </a:p>
          <a:p>
            <a:r>
              <a:rPr lang="en-US" sz="3200" i="1" dirty="0" smtClean="0"/>
              <a:t>Unlicensed </a:t>
            </a:r>
            <a:r>
              <a:rPr lang="en-US" sz="3200" dirty="0"/>
              <a:t>means that no guarantees or protections are offered in the ISM bands for </a:t>
            </a:r>
            <a:r>
              <a:rPr lang="en-US" sz="3200" dirty="0" smtClean="0"/>
              <a:t>device communications</a:t>
            </a:r>
            <a:r>
              <a:rPr lang="en-US" sz="3200" dirty="0"/>
              <a:t>. </a:t>
            </a:r>
            <a:endParaRPr lang="en-US" sz="3200" dirty="0" smtClean="0"/>
          </a:p>
          <a:p>
            <a:r>
              <a:rPr lang="en-US" sz="3200" dirty="0" smtClean="0"/>
              <a:t>For </a:t>
            </a:r>
            <a:r>
              <a:rPr lang="en-US" sz="3200" dirty="0"/>
              <a:t>IoT access, </a:t>
            </a:r>
            <a:r>
              <a:rPr lang="en-US" sz="3200" dirty="0" smtClean="0"/>
              <a:t>well-known </a:t>
            </a:r>
            <a:r>
              <a:rPr lang="en-US" sz="3200" dirty="0"/>
              <a:t>ISM bands:</a:t>
            </a:r>
            <a:br>
              <a:rPr lang="en-US" sz="3200" dirty="0"/>
            </a:br>
            <a:r>
              <a:rPr lang="en-US" sz="3200" dirty="0">
                <a:solidFill>
                  <a:srgbClr val="0070C0"/>
                </a:solidFill>
              </a:rPr>
              <a:t>2.4 GHz band as used by IEEE 802.11b/g/n Wi-Fi</a:t>
            </a:r>
            <a:br>
              <a:rPr lang="en-US" sz="3200" dirty="0">
                <a:solidFill>
                  <a:srgbClr val="0070C0"/>
                </a:solidFill>
              </a:rPr>
            </a:br>
            <a:r>
              <a:rPr lang="en-US" sz="3200" dirty="0">
                <a:solidFill>
                  <a:srgbClr val="0070C0"/>
                </a:solidFill>
              </a:rPr>
              <a:t>IEEE 802.15.1 Bluetooth</a:t>
            </a:r>
            <a:br>
              <a:rPr lang="en-US" sz="3200" dirty="0">
                <a:solidFill>
                  <a:srgbClr val="0070C0"/>
                </a:solidFill>
              </a:rPr>
            </a:br>
            <a:r>
              <a:rPr lang="en-US" sz="3200" dirty="0">
                <a:solidFill>
                  <a:srgbClr val="0070C0"/>
                </a:solidFill>
              </a:rPr>
              <a:t>IEEE 802.15.4 WPAN </a:t>
            </a:r>
            <a:br>
              <a:rPr lang="en-US" sz="3200" dirty="0">
                <a:solidFill>
                  <a:srgbClr val="0070C0"/>
                </a:solidFill>
              </a:rPr>
            </a:b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159</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2930805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a:t>
            </a:fld>
            <a:endParaRPr lang="en-US" dirty="0">
              <a:solidFill>
                <a:prstClr val="black">
                  <a:lumMod val="85000"/>
                  <a:lumOff val="15000"/>
                </a:prstClr>
              </a:solidFill>
            </a:endParaRPr>
          </a:p>
        </p:txBody>
      </p:sp>
      <p:pic>
        <p:nvPicPr>
          <p:cNvPr id="5" name="Picture 3"/>
          <p:cNvPicPr>
            <a:picLocks noGrp="1" noChangeAspect="1" noChangeArrowheads="1"/>
          </p:cNvPicPr>
          <p:nvPr>
            <p:ph idx="1"/>
          </p:nvPr>
        </p:nvPicPr>
        <p:blipFill>
          <a:blip r:embed="rId2"/>
          <a:srcRect/>
          <a:stretch>
            <a:fillRect/>
          </a:stretch>
        </p:blipFill>
        <p:spPr bwMode="auto">
          <a:xfrm>
            <a:off x="4857752" y="1357298"/>
            <a:ext cx="3929090" cy="4643470"/>
          </a:xfrm>
          <a:prstGeom prst="rect">
            <a:avLst/>
          </a:prstGeom>
          <a:noFill/>
          <a:ln w="9525">
            <a:noFill/>
            <a:miter lim="800000"/>
            <a:headEnd/>
            <a:tailEnd/>
          </a:ln>
          <a:effec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596" y="1285860"/>
            <a:ext cx="3929090" cy="4786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Power Consumption</a:t>
            </a:r>
            <a:endParaRPr lang="en-US" dirty="0">
              <a:solidFill>
                <a:srgbClr val="FF0000"/>
              </a:solidFill>
            </a:endParaRPr>
          </a:p>
        </p:txBody>
      </p:sp>
      <p:sp>
        <p:nvSpPr>
          <p:cNvPr id="3" name="Content Placeholder 2"/>
          <p:cNvSpPr>
            <a:spLocks noGrp="1"/>
          </p:cNvSpPr>
          <p:nvPr>
            <p:ph idx="1"/>
          </p:nvPr>
        </p:nvSpPr>
        <p:spPr>
          <a:xfrm>
            <a:off x="0" y="1052736"/>
            <a:ext cx="9144000" cy="5124227"/>
          </a:xfrm>
        </p:spPr>
        <p:txBody>
          <a:bodyPr>
            <a:normAutofit fontScale="77500" lnSpcReduction="20000"/>
          </a:bodyPr>
          <a:lstStyle/>
          <a:p>
            <a:r>
              <a:rPr lang="en-US" dirty="0" smtClean="0"/>
              <a:t>clear </a:t>
            </a:r>
            <a:r>
              <a:rPr lang="en-US" dirty="0"/>
              <a:t>delineation between </a:t>
            </a:r>
            <a:r>
              <a:rPr lang="en-US" dirty="0">
                <a:solidFill>
                  <a:srgbClr val="0070C0"/>
                </a:solidFill>
              </a:rPr>
              <a:t>powered nodes </a:t>
            </a:r>
            <a:r>
              <a:rPr lang="en-US" dirty="0" smtClean="0">
                <a:solidFill>
                  <a:srgbClr val="0070C0"/>
                </a:solidFill>
              </a:rPr>
              <a:t>and battery-powered </a:t>
            </a:r>
            <a:r>
              <a:rPr lang="en-US" dirty="0">
                <a:solidFill>
                  <a:srgbClr val="0070C0"/>
                </a:solidFill>
              </a:rPr>
              <a:t>nodes</a:t>
            </a:r>
            <a:r>
              <a:rPr lang="en-US" dirty="0"/>
              <a:t>. </a:t>
            </a:r>
            <a:endParaRPr lang="en-US" dirty="0" smtClean="0"/>
          </a:p>
          <a:p>
            <a:r>
              <a:rPr lang="en-US" dirty="0" smtClean="0"/>
              <a:t>A </a:t>
            </a:r>
            <a:r>
              <a:rPr lang="en-US" dirty="0"/>
              <a:t>powered node has a direct connection to a power </a:t>
            </a:r>
            <a:r>
              <a:rPr lang="en-US" dirty="0" smtClean="0"/>
              <a:t>source </a:t>
            </a:r>
          </a:p>
          <a:p>
            <a:r>
              <a:rPr lang="en-US" dirty="0" smtClean="0"/>
              <a:t>Battery-powered </a:t>
            </a:r>
            <a:r>
              <a:rPr lang="en-US" dirty="0"/>
              <a:t>nodes bring much more flexibility to IoT devices</a:t>
            </a:r>
            <a:r>
              <a:rPr lang="en-US" dirty="0" smtClean="0"/>
              <a:t>.</a:t>
            </a:r>
          </a:p>
          <a:p>
            <a:r>
              <a:rPr lang="en-US" dirty="0" smtClean="0">
                <a:solidFill>
                  <a:srgbClr val="0070C0"/>
                </a:solidFill>
              </a:rPr>
              <a:t>nodes </a:t>
            </a:r>
            <a:r>
              <a:rPr lang="en-US" dirty="0">
                <a:solidFill>
                  <a:srgbClr val="0070C0"/>
                </a:solidFill>
              </a:rPr>
              <a:t>are often classified by </a:t>
            </a:r>
            <a:r>
              <a:rPr lang="en-US" dirty="0" smtClean="0">
                <a:solidFill>
                  <a:srgbClr val="0070C0"/>
                </a:solidFill>
              </a:rPr>
              <a:t>the required </a:t>
            </a:r>
            <a:r>
              <a:rPr lang="en-US" dirty="0">
                <a:solidFill>
                  <a:srgbClr val="0070C0"/>
                </a:solidFill>
              </a:rPr>
              <a:t>lifetimes of their batteries. </a:t>
            </a:r>
            <a:endParaRPr lang="en-US" dirty="0" smtClean="0">
              <a:solidFill>
                <a:srgbClr val="0070C0"/>
              </a:solidFill>
            </a:endParaRPr>
          </a:p>
          <a:p>
            <a:r>
              <a:rPr lang="en-US" dirty="0" smtClean="0"/>
              <a:t>Does </a:t>
            </a:r>
            <a:r>
              <a:rPr lang="en-US" dirty="0"/>
              <a:t>a node need 10 to 15 years of battery life, such as on water or gas</a:t>
            </a:r>
            <a:br>
              <a:rPr lang="en-US" dirty="0"/>
            </a:br>
            <a:r>
              <a:rPr lang="en-US" dirty="0" smtClean="0"/>
              <a:t>meters? </a:t>
            </a:r>
          </a:p>
          <a:p>
            <a:r>
              <a:rPr lang="en-US" dirty="0" smtClean="0"/>
              <a:t>Or </a:t>
            </a:r>
            <a:r>
              <a:rPr lang="en-US" dirty="0"/>
              <a:t>is a 5- to 7-year battery life sufficient for devices such as smart parking sensors</a:t>
            </a:r>
            <a:r>
              <a:rPr lang="en-US" dirty="0" smtClean="0"/>
              <a:t>?</a:t>
            </a:r>
          </a:p>
          <a:p>
            <a:r>
              <a:rPr lang="en-US" dirty="0" smtClean="0"/>
              <a:t> </a:t>
            </a:r>
            <a:r>
              <a:rPr lang="en-US" dirty="0"/>
              <a:t>Their </a:t>
            </a:r>
            <a:r>
              <a:rPr lang="en-US" dirty="0" smtClean="0"/>
              <a:t>batteries can </a:t>
            </a:r>
            <a:r>
              <a:rPr lang="en-US" dirty="0"/>
              <a:t>be changed or the devices replaced when a street gets resurfaced</a:t>
            </a:r>
            <a:r>
              <a:rPr lang="en-US" dirty="0" smtClean="0"/>
              <a:t>.</a:t>
            </a:r>
          </a:p>
          <a:p>
            <a:r>
              <a:rPr lang="en-US" dirty="0" smtClean="0"/>
              <a:t> </a:t>
            </a:r>
            <a:r>
              <a:rPr lang="en-US" dirty="0"/>
              <a:t>For devices under </a:t>
            </a:r>
            <a:r>
              <a:rPr lang="en-US" dirty="0" smtClean="0"/>
              <a:t>regular maintenance</a:t>
            </a:r>
            <a:r>
              <a:rPr lang="en-US" dirty="0"/>
              <a:t>, a battery life of 2 to 3 years is an option</a:t>
            </a:r>
            <a:r>
              <a:rPr lang="en-US" dirty="0" smtClean="0"/>
              <a:t>.</a:t>
            </a:r>
          </a:p>
          <a:p>
            <a:r>
              <a:rPr lang="en-US" dirty="0" smtClean="0"/>
              <a:t>IoT </a:t>
            </a:r>
            <a:r>
              <a:rPr lang="en-US" dirty="0"/>
              <a:t>wireless access technologies must address the needs of low power consumption and connectivity </a:t>
            </a:r>
            <a:r>
              <a:rPr lang="en-US" dirty="0" smtClean="0"/>
              <a:t>for battery-powered </a:t>
            </a:r>
            <a:r>
              <a:rPr lang="en-US" dirty="0"/>
              <a:t>nodes. This has led to the evolution of a new wireless environment known as </a:t>
            </a:r>
            <a:r>
              <a:rPr lang="en-US" dirty="0">
                <a:solidFill>
                  <a:srgbClr val="0070C0"/>
                </a:solidFill>
              </a:rPr>
              <a:t>Low-Power</a:t>
            </a:r>
            <a:br>
              <a:rPr lang="en-US" dirty="0">
                <a:solidFill>
                  <a:srgbClr val="0070C0"/>
                </a:solidFill>
              </a:rPr>
            </a:br>
            <a:r>
              <a:rPr lang="en-US" dirty="0">
                <a:solidFill>
                  <a:srgbClr val="0070C0"/>
                </a:solidFill>
              </a:rPr>
              <a:t>Wide-Area (LPWA). </a:t>
            </a: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160</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32469144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79"/>
            <a:ext cx="8510524" cy="685800"/>
          </a:xfrm>
        </p:spPr>
        <p:txBody>
          <a:bodyPr>
            <a:noAutofit/>
          </a:bodyPr>
          <a:lstStyle/>
          <a:p>
            <a:pPr algn="ctr"/>
            <a:r>
              <a:rPr lang="en-US" sz="3600" b="1" dirty="0" smtClean="0">
                <a:solidFill>
                  <a:srgbClr val="FF0000"/>
                </a:solidFill>
              </a:rPr>
              <a:t/>
            </a:r>
            <a:br>
              <a:rPr lang="en-US" sz="3600" b="1" dirty="0" smtClean="0">
                <a:solidFill>
                  <a:srgbClr val="FF0000"/>
                </a:solidFill>
              </a:rPr>
            </a:br>
            <a:r>
              <a:rPr lang="en-US" sz="3600" b="1" dirty="0" smtClean="0">
                <a:solidFill>
                  <a:srgbClr val="FF0000"/>
                </a:solidFill>
              </a:rPr>
              <a:t>Topology</a:t>
            </a:r>
            <a:r>
              <a:rPr lang="en-US" sz="3600" dirty="0" smtClean="0">
                <a:solidFill>
                  <a:srgbClr val="FF0000"/>
                </a:solidFill>
              </a:rPr>
              <a:t> </a:t>
            </a:r>
            <a:r>
              <a:rPr lang="en-US" sz="3600" dirty="0">
                <a:solidFill>
                  <a:srgbClr val="FF0000"/>
                </a:solidFill>
              </a:rPr>
              <a:t/>
            </a:r>
            <a:br>
              <a:rPr lang="en-US" sz="3600" dirty="0">
                <a:solidFill>
                  <a:srgbClr val="FF0000"/>
                </a:solidFill>
              </a:rPr>
            </a:br>
            <a:endParaRPr lang="en-US" sz="3600" dirty="0">
              <a:solidFill>
                <a:srgbClr val="FF0000"/>
              </a:solidFill>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161</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23528" y="1484784"/>
            <a:ext cx="8352928" cy="4320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498590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solidFill>
                  <a:srgbClr val="FF0000"/>
                </a:solidFill>
              </a:rPr>
              <a:t>Contd...</a:t>
            </a:r>
            <a:endParaRPr lang="en-US" sz="3600" dirty="0">
              <a:solidFill>
                <a:srgbClr val="FF0000"/>
              </a:solidFill>
            </a:endParaRPr>
          </a:p>
        </p:txBody>
      </p:sp>
      <p:sp>
        <p:nvSpPr>
          <p:cNvPr id="3" name="Content Placeholder 2"/>
          <p:cNvSpPr>
            <a:spLocks noGrp="1"/>
          </p:cNvSpPr>
          <p:nvPr>
            <p:ph idx="1"/>
          </p:nvPr>
        </p:nvSpPr>
        <p:spPr>
          <a:xfrm>
            <a:off x="0" y="1124744"/>
            <a:ext cx="9144000" cy="5328592"/>
          </a:xfrm>
        </p:spPr>
        <p:txBody>
          <a:bodyPr>
            <a:noAutofit/>
          </a:bodyPr>
          <a:lstStyle/>
          <a:p>
            <a:pPr algn="just"/>
            <a:r>
              <a:rPr lang="en-US" sz="1600" dirty="0" smtClean="0">
                <a:latin typeface="Times New Roman" pitchFamily="18" charset="0"/>
                <a:cs typeface="Times New Roman" pitchFamily="18" charset="0"/>
              </a:rPr>
              <a:t>For </a:t>
            </a:r>
            <a:r>
              <a:rPr lang="en-US" sz="1600" dirty="0">
                <a:solidFill>
                  <a:srgbClr val="00B050"/>
                </a:solidFill>
                <a:latin typeface="Times New Roman" pitchFamily="18" charset="0"/>
                <a:cs typeface="Times New Roman" pitchFamily="18" charset="0"/>
              </a:rPr>
              <a:t>long-range and short-range technologies</a:t>
            </a:r>
            <a:r>
              <a:rPr lang="en-US" sz="1600" dirty="0">
                <a:latin typeface="Times New Roman" pitchFamily="18" charset="0"/>
                <a:cs typeface="Times New Roman" pitchFamily="18" charset="0"/>
              </a:rPr>
              <a:t>, a </a:t>
            </a:r>
            <a:r>
              <a:rPr lang="en-US" sz="1600" dirty="0">
                <a:solidFill>
                  <a:srgbClr val="0070C0"/>
                </a:solidFill>
                <a:latin typeface="Times New Roman" pitchFamily="18" charset="0"/>
                <a:cs typeface="Times New Roman" pitchFamily="18" charset="0"/>
              </a:rPr>
              <a:t>star topology </a:t>
            </a:r>
            <a:r>
              <a:rPr lang="en-US" sz="1600" dirty="0" smtClean="0">
                <a:latin typeface="Times New Roman" pitchFamily="18" charset="0"/>
                <a:cs typeface="Times New Roman" pitchFamily="18" charset="0"/>
              </a:rPr>
              <a:t>is prevalent</a:t>
            </a:r>
            <a:r>
              <a:rPr lang="en-US" sz="1600" dirty="0">
                <a:latin typeface="Times New Roman" pitchFamily="18" charset="0"/>
                <a:cs typeface="Times New Roman" pitchFamily="18" charset="0"/>
              </a:rPr>
              <a:t>, as seen with cellular, LPWA, and Bluetooth networks. </a:t>
            </a:r>
            <a:endParaRPr lang="en-US" sz="1600"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Star </a:t>
            </a:r>
            <a:r>
              <a:rPr lang="en-US" sz="1600" dirty="0">
                <a:latin typeface="Times New Roman" pitchFamily="18" charset="0"/>
                <a:cs typeface="Times New Roman" pitchFamily="18" charset="0"/>
              </a:rPr>
              <a:t>topologies utilize a single </a:t>
            </a:r>
            <a:r>
              <a:rPr lang="en-US" sz="1600" dirty="0">
                <a:solidFill>
                  <a:srgbClr val="0070C0"/>
                </a:solidFill>
                <a:latin typeface="Times New Roman" pitchFamily="18" charset="0"/>
                <a:cs typeface="Times New Roman" pitchFamily="18" charset="0"/>
              </a:rPr>
              <a:t>central </a:t>
            </a:r>
            <a:r>
              <a:rPr lang="en-US" sz="1600" dirty="0" smtClean="0">
                <a:solidFill>
                  <a:srgbClr val="0070C0"/>
                </a:solidFill>
                <a:latin typeface="Times New Roman" pitchFamily="18" charset="0"/>
                <a:cs typeface="Times New Roman" pitchFamily="18" charset="0"/>
              </a:rPr>
              <a:t>base station </a:t>
            </a:r>
            <a:r>
              <a:rPr lang="en-US" sz="1600" dirty="0">
                <a:latin typeface="Times New Roman" pitchFamily="18" charset="0"/>
                <a:cs typeface="Times New Roman" pitchFamily="18" charset="0"/>
              </a:rPr>
              <a:t>or controller to allow communications with endpoints</a:t>
            </a:r>
            <a:r>
              <a:rPr lang="en-US" sz="1600" dirty="0" smtClean="0">
                <a:latin typeface="Times New Roman" pitchFamily="18" charset="0"/>
                <a:cs typeface="Times New Roman" pitchFamily="18" charset="0"/>
              </a:rPr>
              <a:t>.</a:t>
            </a:r>
          </a:p>
          <a:p>
            <a:pPr algn="just"/>
            <a:r>
              <a:rPr lang="en-US" sz="1600" dirty="0" smtClean="0">
                <a:latin typeface="Times New Roman" pitchFamily="18" charset="0"/>
                <a:cs typeface="Times New Roman" pitchFamily="18" charset="0"/>
              </a:rPr>
              <a:t>For </a:t>
            </a:r>
            <a:r>
              <a:rPr lang="en-US" sz="1600" dirty="0">
                <a:solidFill>
                  <a:srgbClr val="00B050"/>
                </a:solidFill>
                <a:latin typeface="Times New Roman" pitchFamily="18" charset="0"/>
                <a:cs typeface="Times New Roman" pitchFamily="18" charset="0"/>
              </a:rPr>
              <a:t>medium-range technologies</a:t>
            </a:r>
            <a:r>
              <a:rPr lang="en-US" sz="1600" dirty="0">
                <a:latin typeface="Times New Roman" pitchFamily="18" charset="0"/>
                <a:cs typeface="Times New Roman" pitchFamily="18" charset="0"/>
              </a:rPr>
              <a:t>, a </a:t>
            </a:r>
            <a:r>
              <a:rPr lang="en-US" sz="1600" dirty="0">
                <a:solidFill>
                  <a:srgbClr val="0070C0"/>
                </a:solidFill>
                <a:latin typeface="Times New Roman" pitchFamily="18" charset="0"/>
                <a:cs typeface="Times New Roman" pitchFamily="18" charset="0"/>
              </a:rPr>
              <a:t>star, peer-to-peer, or mesh topology </a:t>
            </a:r>
            <a:r>
              <a:rPr lang="en-US" sz="1600" dirty="0">
                <a:latin typeface="Times New Roman" pitchFamily="18" charset="0"/>
                <a:cs typeface="Times New Roman" pitchFamily="18" charset="0"/>
              </a:rPr>
              <a:t>is </a:t>
            </a:r>
            <a:r>
              <a:rPr lang="en-US" sz="1600" dirty="0" smtClean="0">
                <a:latin typeface="Times New Roman" pitchFamily="18" charset="0"/>
                <a:cs typeface="Times New Roman" pitchFamily="18" charset="0"/>
              </a:rPr>
              <a:t>common</a:t>
            </a:r>
            <a:endParaRPr lang="en-US" sz="1600" dirty="0">
              <a:latin typeface="Times New Roman" pitchFamily="18" charset="0"/>
              <a:cs typeface="Times New Roman" pitchFamily="18" charset="0"/>
            </a:endParaRPr>
          </a:p>
          <a:p>
            <a:pPr algn="just"/>
            <a:r>
              <a:rPr lang="en-US" sz="1600" dirty="0" smtClean="0">
                <a:solidFill>
                  <a:srgbClr val="00B050"/>
                </a:solidFill>
                <a:latin typeface="Times New Roman" pitchFamily="18" charset="0"/>
                <a:cs typeface="Times New Roman" pitchFamily="18" charset="0"/>
              </a:rPr>
              <a:t>Peer-to-peer </a:t>
            </a:r>
            <a:r>
              <a:rPr lang="en-US" sz="1600" dirty="0">
                <a:solidFill>
                  <a:srgbClr val="00B050"/>
                </a:solidFill>
                <a:latin typeface="Times New Roman" pitchFamily="18" charset="0"/>
                <a:cs typeface="Times New Roman" pitchFamily="18" charset="0"/>
              </a:rPr>
              <a:t>topologies</a:t>
            </a:r>
            <a:r>
              <a:rPr lang="en-US" sz="1600" dirty="0">
                <a:latin typeface="Times New Roman" pitchFamily="18" charset="0"/>
                <a:cs typeface="Times New Roman" pitchFamily="18" charset="0"/>
              </a:rPr>
              <a:t> allow any device to communicate with any other device as long as they are in </a:t>
            </a:r>
            <a:r>
              <a:rPr lang="en-US" sz="1600" dirty="0" smtClean="0">
                <a:latin typeface="Times New Roman" pitchFamily="18" charset="0"/>
                <a:cs typeface="Times New Roman" pitchFamily="18" charset="0"/>
              </a:rPr>
              <a:t>range of </a:t>
            </a:r>
            <a:r>
              <a:rPr lang="en-US" sz="1600" dirty="0">
                <a:latin typeface="Times New Roman" pitchFamily="18" charset="0"/>
                <a:cs typeface="Times New Roman" pitchFamily="18" charset="0"/>
              </a:rPr>
              <a:t>each other. </a:t>
            </a:r>
            <a:endParaRPr lang="en-US" sz="1600"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For example, </a:t>
            </a:r>
            <a:r>
              <a:rPr lang="en-US" sz="1600" dirty="0">
                <a:solidFill>
                  <a:srgbClr val="00B050"/>
                </a:solidFill>
                <a:latin typeface="Times New Roman" pitchFamily="18" charset="0"/>
                <a:cs typeface="Times New Roman" pitchFamily="18" charset="0"/>
              </a:rPr>
              <a:t>indoor Wi-Fi </a:t>
            </a:r>
            <a:r>
              <a:rPr lang="en-US" sz="1600" dirty="0">
                <a:latin typeface="Times New Roman" pitchFamily="18" charset="0"/>
                <a:cs typeface="Times New Roman" pitchFamily="18" charset="0"/>
              </a:rPr>
              <a:t>deployments are mostly a set of nodes forming a </a:t>
            </a:r>
            <a:r>
              <a:rPr lang="en-US" sz="1600" dirty="0">
                <a:solidFill>
                  <a:srgbClr val="0070C0"/>
                </a:solidFill>
                <a:latin typeface="Times New Roman" pitchFamily="18" charset="0"/>
                <a:cs typeface="Times New Roman" pitchFamily="18" charset="0"/>
              </a:rPr>
              <a:t>star topology</a:t>
            </a:r>
            <a:r>
              <a:rPr lang="en-US" sz="1600" dirty="0">
                <a:latin typeface="Times New Roman" pitchFamily="18" charset="0"/>
                <a:cs typeface="Times New Roman" pitchFamily="18" charset="0"/>
              </a:rPr>
              <a:t> around their </a:t>
            </a:r>
            <a:r>
              <a:rPr lang="en-US" sz="1600" dirty="0" smtClean="0">
                <a:latin typeface="Times New Roman" pitchFamily="18" charset="0"/>
                <a:cs typeface="Times New Roman" pitchFamily="18" charset="0"/>
              </a:rPr>
              <a:t>access points </a:t>
            </a:r>
            <a:r>
              <a:rPr lang="en-US" sz="1600" dirty="0">
                <a:latin typeface="Times New Roman" pitchFamily="18" charset="0"/>
                <a:cs typeface="Times New Roman" pitchFamily="18" charset="0"/>
              </a:rPr>
              <a:t>(APs). </a:t>
            </a:r>
            <a:endParaRPr lang="en-US" sz="1600" dirty="0" smtClean="0">
              <a:latin typeface="Times New Roman" pitchFamily="18" charset="0"/>
              <a:cs typeface="Times New Roman" pitchFamily="18" charset="0"/>
            </a:endParaRPr>
          </a:p>
          <a:p>
            <a:pPr algn="just"/>
            <a:r>
              <a:rPr lang="en-US" sz="1600" dirty="0" smtClean="0">
                <a:solidFill>
                  <a:srgbClr val="00B050"/>
                </a:solidFill>
                <a:latin typeface="Times New Roman" pitchFamily="18" charset="0"/>
                <a:cs typeface="Times New Roman" pitchFamily="18" charset="0"/>
              </a:rPr>
              <a:t>outdoor </a:t>
            </a:r>
            <a:r>
              <a:rPr lang="en-US" sz="1600" dirty="0">
                <a:solidFill>
                  <a:srgbClr val="00B050"/>
                </a:solidFill>
                <a:latin typeface="Times New Roman" pitchFamily="18" charset="0"/>
                <a:cs typeface="Times New Roman" pitchFamily="18" charset="0"/>
              </a:rPr>
              <a:t>Wi-Fi </a:t>
            </a:r>
            <a:r>
              <a:rPr lang="en-US" sz="1600" dirty="0">
                <a:latin typeface="Times New Roman" pitchFamily="18" charset="0"/>
                <a:cs typeface="Times New Roman" pitchFamily="18" charset="0"/>
              </a:rPr>
              <a:t>may consist of a </a:t>
            </a:r>
            <a:r>
              <a:rPr lang="en-US" sz="1600" dirty="0">
                <a:solidFill>
                  <a:srgbClr val="0070C0"/>
                </a:solidFill>
                <a:latin typeface="Times New Roman" pitchFamily="18" charset="0"/>
                <a:cs typeface="Times New Roman" pitchFamily="18" charset="0"/>
              </a:rPr>
              <a:t>mesh topology </a:t>
            </a:r>
            <a:r>
              <a:rPr lang="en-US" sz="1600" dirty="0">
                <a:latin typeface="Times New Roman" pitchFamily="18" charset="0"/>
                <a:cs typeface="Times New Roman" pitchFamily="18" charset="0"/>
              </a:rPr>
              <a:t>for the backbone of APs, with </a:t>
            </a:r>
            <a:r>
              <a:rPr lang="en-US" sz="1600" dirty="0" smtClean="0">
                <a:latin typeface="Times New Roman" pitchFamily="18" charset="0"/>
                <a:cs typeface="Times New Roman" pitchFamily="18" charset="0"/>
              </a:rPr>
              <a:t>nodes connecting </a:t>
            </a:r>
            <a:r>
              <a:rPr lang="en-US" sz="1600" dirty="0">
                <a:latin typeface="Times New Roman" pitchFamily="18" charset="0"/>
                <a:cs typeface="Times New Roman" pitchFamily="18" charset="0"/>
              </a:rPr>
              <a:t>to the APs in a star topology. </a:t>
            </a:r>
            <a:endParaRPr lang="en-US" sz="1600" dirty="0" smtClean="0">
              <a:latin typeface="Times New Roman" pitchFamily="18" charset="0"/>
              <a:cs typeface="Times New Roman" pitchFamily="18" charset="0"/>
            </a:endParaRPr>
          </a:p>
          <a:p>
            <a:pPr algn="just"/>
            <a:r>
              <a:rPr lang="en-US" sz="1600" dirty="0" smtClean="0">
                <a:solidFill>
                  <a:srgbClr val="00B050"/>
                </a:solidFill>
                <a:latin typeface="Times New Roman" pitchFamily="18" charset="0"/>
                <a:cs typeface="Times New Roman" pitchFamily="18" charset="0"/>
              </a:rPr>
              <a:t>IEEE </a:t>
            </a:r>
            <a:r>
              <a:rPr lang="en-US" sz="1600" dirty="0">
                <a:solidFill>
                  <a:srgbClr val="00B050"/>
                </a:solidFill>
                <a:latin typeface="Times New Roman" pitchFamily="18" charset="0"/>
                <a:cs typeface="Times New Roman" pitchFamily="18" charset="0"/>
              </a:rPr>
              <a:t>802.15.4</a:t>
            </a:r>
            <a:r>
              <a:rPr lang="en-US" sz="1600" dirty="0">
                <a:latin typeface="Times New Roman" pitchFamily="18" charset="0"/>
                <a:cs typeface="Times New Roman" pitchFamily="18" charset="0"/>
              </a:rPr>
              <a:t> and </a:t>
            </a:r>
            <a:r>
              <a:rPr lang="en-US" sz="1600" dirty="0">
                <a:solidFill>
                  <a:srgbClr val="00B050"/>
                </a:solidFill>
                <a:latin typeface="Times New Roman" pitchFamily="18" charset="0"/>
                <a:cs typeface="Times New Roman" pitchFamily="18" charset="0"/>
              </a:rPr>
              <a:t>802.15.4g</a:t>
            </a:r>
            <a:r>
              <a:rPr lang="en-US" sz="1600" dirty="0">
                <a:latin typeface="Times New Roman" pitchFamily="18" charset="0"/>
                <a:cs typeface="Times New Roman" pitchFamily="18" charset="0"/>
              </a:rPr>
              <a:t> and even wired </a:t>
            </a:r>
            <a:r>
              <a:rPr lang="en-US" sz="1600" dirty="0" smtClean="0">
                <a:solidFill>
                  <a:srgbClr val="00B050"/>
                </a:solidFill>
                <a:latin typeface="Times New Roman" pitchFamily="18" charset="0"/>
                <a:cs typeface="Times New Roman" pitchFamily="18" charset="0"/>
              </a:rPr>
              <a:t>IEEE 1901.2a </a:t>
            </a:r>
            <a:r>
              <a:rPr lang="en-US" sz="1600" dirty="0">
                <a:solidFill>
                  <a:srgbClr val="00B050"/>
                </a:solidFill>
                <a:latin typeface="Times New Roman" pitchFamily="18" charset="0"/>
                <a:cs typeface="Times New Roman" pitchFamily="18" charset="0"/>
              </a:rPr>
              <a:t>PLC </a:t>
            </a:r>
            <a:r>
              <a:rPr lang="en-US" sz="1600" dirty="0">
                <a:latin typeface="Times New Roman" pitchFamily="18" charset="0"/>
                <a:cs typeface="Times New Roman" pitchFamily="18" charset="0"/>
              </a:rPr>
              <a:t>are generally deployed as a </a:t>
            </a:r>
            <a:r>
              <a:rPr lang="en-US" sz="1600" dirty="0">
                <a:solidFill>
                  <a:srgbClr val="0070C0"/>
                </a:solidFill>
                <a:latin typeface="Times New Roman" pitchFamily="18" charset="0"/>
                <a:cs typeface="Times New Roman" pitchFamily="18" charset="0"/>
              </a:rPr>
              <a:t>mesh topology. </a:t>
            </a:r>
            <a:endParaRPr lang="en-US" sz="1600" dirty="0" smtClean="0">
              <a:solidFill>
                <a:srgbClr val="0070C0"/>
              </a:solidFill>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mesh topology helps cope with low </a:t>
            </a:r>
            <a:r>
              <a:rPr lang="en-US" sz="1600" dirty="0" smtClean="0">
                <a:latin typeface="Times New Roman" pitchFamily="18" charset="0"/>
                <a:cs typeface="Times New Roman" pitchFamily="18" charset="0"/>
              </a:rPr>
              <a:t>transmit power</a:t>
            </a:r>
            <a:r>
              <a:rPr lang="en-US" sz="1600" dirty="0">
                <a:latin typeface="Times New Roman" pitchFamily="18" charset="0"/>
                <a:cs typeface="Times New Roman" pitchFamily="18" charset="0"/>
              </a:rPr>
              <a:t>, searching to reach a greater overall distance, and </a:t>
            </a:r>
            <a:r>
              <a:rPr lang="en-US" sz="1600" dirty="0">
                <a:solidFill>
                  <a:srgbClr val="00B050"/>
                </a:solidFill>
                <a:latin typeface="Times New Roman" pitchFamily="18" charset="0"/>
                <a:cs typeface="Times New Roman" pitchFamily="18" charset="0"/>
              </a:rPr>
              <a:t>coverage by having intermediate nodes </a:t>
            </a:r>
            <a:r>
              <a:rPr lang="en-US" sz="1600" dirty="0" smtClean="0">
                <a:latin typeface="Times New Roman" pitchFamily="18" charset="0"/>
                <a:cs typeface="Times New Roman" pitchFamily="18" charset="0"/>
              </a:rPr>
              <a:t>relaying traffic </a:t>
            </a:r>
            <a:r>
              <a:rPr lang="en-US" sz="1600" dirty="0">
                <a:latin typeface="Times New Roman" pitchFamily="18" charset="0"/>
                <a:cs typeface="Times New Roman" pitchFamily="18" charset="0"/>
              </a:rPr>
              <a:t>for other nodes.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Mesh topology requires the implementation of a Layer 2 forwarding protocol known as </a:t>
            </a:r>
            <a:r>
              <a:rPr lang="en-US" sz="1600" i="1" dirty="0">
                <a:solidFill>
                  <a:srgbClr val="00B050"/>
                </a:solidFill>
                <a:latin typeface="Times New Roman" pitchFamily="18" charset="0"/>
                <a:cs typeface="Times New Roman" pitchFamily="18" charset="0"/>
              </a:rPr>
              <a:t>mesh-under</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or a</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Layer 3 forwarding protocol referred to as </a:t>
            </a:r>
            <a:r>
              <a:rPr lang="en-US" sz="1600" i="1" dirty="0">
                <a:solidFill>
                  <a:srgbClr val="00B050"/>
                </a:solidFill>
                <a:latin typeface="Times New Roman" pitchFamily="18" charset="0"/>
                <a:cs typeface="Times New Roman" pitchFamily="18" charset="0"/>
              </a:rPr>
              <a:t>mesh-over</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on each intermediate node. </a:t>
            </a:r>
          </a:p>
          <a:p>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node that doesn’t interconnect or relay the traffic of other nodes is known as a leaf node, or</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reduced-function device (RFD). </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162</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1386854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b="1" dirty="0">
                <a:solidFill>
                  <a:srgbClr val="FF0000"/>
                </a:solidFill>
              </a:rPr>
              <a:t>Constrained Devices</a:t>
            </a:r>
            <a:r>
              <a:rPr lang="en-US" sz="40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251520" y="1268761"/>
            <a:ext cx="8712968" cy="4680520"/>
          </a:xfrm>
        </p:spPr>
        <p:txBody>
          <a:bodyPr>
            <a:normAutofit fontScale="92500" lnSpcReduction="20000"/>
          </a:bodyPr>
          <a:lstStyle/>
          <a:p>
            <a:pPr algn="just"/>
            <a:r>
              <a:rPr lang="en-US" dirty="0"/>
              <a:t>The </a:t>
            </a:r>
            <a:r>
              <a:rPr lang="en-US" dirty="0">
                <a:solidFill>
                  <a:srgbClr val="00B050"/>
                </a:solidFill>
              </a:rPr>
              <a:t>Internet Engineering Task Force </a:t>
            </a:r>
            <a:r>
              <a:rPr lang="en-US" dirty="0"/>
              <a:t>(IETF) acknowledges in </a:t>
            </a:r>
            <a:endParaRPr lang="en-US" dirty="0" smtClean="0"/>
          </a:p>
          <a:p>
            <a:pPr marL="0" indent="0" algn="just">
              <a:buNone/>
            </a:pPr>
            <a:r>
              <a:rPr lang="en-US" dirty="0">
                <a:solidFill>
                  <a:srgbClr val="00B050"/>
                </a:solidFill>
              </a:rPr>
              <a:t> </a:t>
            </a:r>
            <a:r>
              <a:rPr lang="en-US" dirty="0" smtClean="0">
                <a:solidFill>
                  <a:srgbClr val="00B050"/>
                </a:solidFill>
              </a:rPr>
              <a:t>   RFC </a:t>
            </a:r>
            <a:r>
              <a:rPr lang="en-US" dirty="0">
                <a:solidFill>
                  <a:srgbClr val="00B050"/>
                </a:solidFill>
              </a:rPr>
              <a:t>7228 </a:t>
            </a:r>
            <a:r>
              <a:rPr lang="en-US" dirty="0"/>
              <a:t>that different categories of </a:t>
            </a:r>
            <a:r>
              <a:rPr lang="en-US" dirty="0" smtClean="0"/>
              <a:t>IoT devices </a:t>
            </a:r>
            <a:r>
              <a:rPr lang="en-US" dirty="0"/>
              <a:t>are </a:t>
            </a:r>
            <a:r>
              <a:rPr lang="en-US" dirty="0" smtClean="0"/>
              <a:t>   deployed</a:t>
            </a:r>
            <a:r>
              <a:rPr lang="en-US" dirty="0"/>
              <a:t>. </a:t>
            </a:r>
            <a:endParaRPr lang="en-US" dirty="0" smtClean="0"/>
          </a:p>
          <a:p>
            <a:pPr algn="just"/>
            <a:r>
              <a:rPr lang="en-US" dirty="0" smtClean="0"/>
              <a:t>computing, memory</a:t>
            </a:r>
            <a:r>
              <a:rPr lang="en-US" dirty="0"/>
              <a:t>, storage, power, and networking continuously evolving and improving, RFC 7228 gives some</a:t>
            </a:r>
            <a:br>
              <a:rPr lang="en-US" dirty="0"/>
            </a:br>
            <a:r>
              <a:rPr lang="en-US" dirty="0"/>
              <a:t>definitions of constrained nodes. </a:t>
            </a:r>
            <a:endParaRPr lang="en-US" dirty="0" smtClean="0"/>
          </a:p>
          <a:p>
            <a:pPr algn="just"/>
            <a:r>
              <a:rPr lang="en-US" dirty="0" smtClean="0"/>
              <a:t>differentiate </a:t>
            </a:r>
            <a:r>
              <a:rPr lang="en-US" dirty="0"/>
              <a:t>constrained nodes from </a:t>
            </a:r>
            <a:r>
              <a:rPr lang="en-US" dirty="0" smtClean="0">
                <a:solidFill>
                  <a:srgbClr val="0070C0"/>
                </a:solidFill>
              </a:rPr>
              <a:t>unconstrained nodes</a:t>
            </a:r>
            <a:r>
              <a:rPr lang="en-US" dirty="0"/>
              <a:t>, such as servers, desktop or laptop computers, and powerful mobile devices such as smart phones</a:t>
            </a:r>
            <a:r>
              <a:rPr lang="en-US" dirty="0" smtClean="0"/>
              <a:t>.</a:t>
            </a:r>
          </a:p>
          <a:p>
            <a:pPr algn="just"/>
            <a:r>
              <a:rPr lang="en-US" dirty="0" smtClean="0"/>
              <a:t>Constrained </a:t>
            </a:r>
            <a:r>
              <a:rPr lang="en-US" dirty="0"/>
              <a:t>nodes have limited resources that impact their networking feature set and capabilities</a:t>
            </a:r>
            <a:r>
              <a:rPr lang="en-US" dirty="0" smtClean="0"/>
              <a:t>.</a:t>
            </a:r>
          </a:p>
          <a:p>
            <a:r>
              <a:rPr lang="en-US" dirty="0" smtClean="0"/>
              <a:t>According </a:t>
            </a:r>
            <a:r>
              <a:rPr lang="en-US" dirty="0"/>
              <a:t>to </a:t>
            </a:r>
            <a:r>
              <a:rPr lang="en-US" dirty="0">
                <a:solidFill>
                  <a:srgbClr val="0070C0"/>
                </a:solidFill>
              </a:rPr>
              <a:t>RFC 7228</a:t>
            </a:r>
            <a:r>
              <a:rPr lang="en-US" dirty="0"/>
              <a:t>, </a:t>
            </a:r>
            <a:r>
              <a:rPr lang="en-US" dirty="0" smtClean="0"/>
              <a:t>constrained nodes </a:t>
            </a:r>
            <a:r>
              <a:rPr lang="en-US" dirty="0"/>
              <a:t>can be broken down into the </a:t>
            </a:r>
            <a:r>
              <a:rPr lang="en-US" dirty="0" smtClean="0"/>
              <a:t>classes.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163</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4268704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solidFill>
                  <a:srgbClr val="FF0000"/>
                </a:solidFill>
              </a:rPr>
              <a:t>Contd...</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164</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23528" y="1196752"/>
            <a:ext cx="8496943" cy="4968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04986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Constrained-Node Networks</a:t>
            </a:r>
            <a:endParaRPr lang="en-US" dirty="0">
              <a:solidFill>
                <a:srgbClr val="FF0000"/>
              </a:solidFill>
            </a:endParaRPr>
          </a:p>
        </p:txBody>
      </p:sp>
      <p:sp>
        <p:nvSpPr>
          <p:cNvPr id="3" name="Content Placeholder 2"/>
          <p:cNvSpPr>
            <a:spLocks noGrp="1"/>
          </p:cNvSpPr>
          <p:nvPr>
            <p:ph idx="1"/>
          </p:nvPr>
        </p:nvSpPr>
        <p:spPr>
          <a:xfrm>
            <a:off x="107504" y="1124745"/>
            <a:ext cx="8784976" cy="4896544"/>
          </a:xfrm>
        </p:spPr>
        <p:txBody>
          <a:bodyPr>
            <a:normAutofit fontScale="85000" lnSpcReduction="20000"/>
          </a:bodyPr>
          <a:lstStyle/>
          <a:p>
            <a:r>
              <a:rPr lang="en-US" b="1" dirty="0"/>
              <a:t/>
            </a:r>
            <a:br>
              <a:rPr lang="en-US" b="1" dirty="0"/>
            </a:br>
            <a:r>
              <a:rPr lang="en-US" dirty="0"/>
              <a:t>While several of the </a:t>
            </a:r>
            <a:r>
              <a:rPr lang="en-US" dirty="0">
                <a:solidFill>
                  <a:srgbClr val="0070C0"/>
                </a:solidFill>
              </a:rPr>
              <a:t>IoT access technologies</a:t>
            </a:r>
            <a:r>
              <a:rPr lang="en-US" dirty="0"/>
              <a:t>, such as Wi-Fi and cellular, are applicable to laptops, </a:t>
            </a:r>
            <a:r>
              <a:rPr lang="en-US" dirty="0" smtClean="0"/>
              <a:t>smart phones</a:t>
            </a:r>
            <a:r>
              <a:rPr lang="en-US" dirty="0"/>
              <a:t>, and some IoT devices, some IoT access technologies are more suited to specifically </a:t>
            </a:r>
            <a:r>
              <a:rPr lang="en-US" dirty="0" smtClean="0"/>
              <a:t>connect </a:t>
            </a:r>
            <a:r>
              <a:rPr lang="en-US" dirty="0" smtClean="0">
                <a:solidFill>
                  <a:srgbClr val="0070C0"/>
                </a:solidFill>
              </a:rPr>
              <a:t>constrained </a:t>
            </a:r>
            <a:r>
              <a:rPr lang="en-US" dirty="0">
                <a:solidFill>
                  <a:srgbClr val="0070C0"/>
                </a:solidFill>
              </a:rPr>
              <a:t>nodes</a:t>
            </a:r>
            <a:r>
              <a:rPr lang="en-US" dirty="0"/>
              <a:t>. </a:t>
            </a:r>
            <a:endParaRPr lang="en-US" dirty="0" smtClean="0"/>
          </a:p>
          <a:p>
            <a:r>
              <a:rPr lang="en-US" dirty="0" smtClean="0"/>
              <a:t>Typical </a:t>
            </a:r>
            <a:r>
              <a:rPr lang="en-US" dirty="0"/>
              <a:t>examples are IEEE 802.15.4 and 802.15.4g RF, IEEE 1901.2a PLC, LPWA, </a:t>
            </a:r>
            <a:r>
              <a:rPr lang="en-US" dirty="0" smtClean="0"/>
              <a:t>and IEEE </a:t>
            </a:r>
            <a:r>
              <a:rPr lang="en-US" dirty="0"/>
              <a:t>802.11ah access technologies. </a:t>
            </a:r>
            <a:endParaRPr lang="en-US" dirty="0" smtClean="0"/>
          </a:p>
          <a:p>
            <a:r>
              <a:rPr lang="en-US" dirty="0" smtClean="0"/>
              <a:t>Constrained-node </a:t>
            </a:r>
            <a:r>
              <a:rPr lang="en-US" dirty="0"/>
              <a:t>networks are often referred to as </a:t>
            </a:r>
            <a:r>
              <a:rPr lang="en-US" dirty="0">
                <a:solidFill>
                  <a:srgbClr val="0070C0"/>
                </a:solidFill>
              </a:rPr>
              <a:t>low-power and </a:t>
            </a:r>
            <a:r>
              <a:rPr lang="en-US" dirty="0" err="1">
                <a:solidFill>
                  <a:srgbClr val="0070C0"/>
                </a:solidFill>
              </a:rPr>
              <a:t>lossy</a:t>
            </a:r>
            <a:r>
              <a:rPr lang="en-US" dirty="0">
                <a:solidFill>
                  <a:srgbClr val="0070C0"/>
                </a:solidFill>
              </a:rPr>
              <a:t> networks </a:t>
            </a:r>
            <a:r>
              <a:rPr lang="en-US" dirty="0"/>
              <a:t>(LLNs). </a:t>
            </a:r>
          </a:p>
          <a:p>
            <a:r>
              <a:rPr lang="en-US" i="1" dirty="0" smtClean="0">
                <a:solidFill>
                  <a:srgbClr val="0070C0"/>
                </a:solidFill>
              </a:rPr>
              <a:t>Low-power</a:t>
            </a:r>
            <a:r>
              <a:rPr lang="en-US" i="1" dirty="0" smtClean="0"/>
              <a:t> </a:t>
            </a:r>
            <a:r>
              <a:rPr lang="en-US" dirty="0"/>
              <a:t>in the context of LLNs refers to the fact that nodes </a:t>
            </a:r>
            <a:r>
              <a:rPr lang="en-US" dirty="0" smtClean="0"/>
              <a:t>are battery-powered </a:t>
            </a:r>
            <a:r>
              <a:rPr lang="en-US" dirty="0"/>
              <a:t>constrained nodes. </a:t>
            </a:r>
            <a:r>
              <a:rPr lang="en-US" i="1" dirty="0" err="1">
                <a:solidFill>
                  <a:srgbClr val="0070C0"/>
                </a:solidFill>
              </a:rPr>
              <a:t>Lossy</a:t>
            </a:r>
            <a:r>
              <a:rPr lang="en-US" i="1" dirty="0">
                <a:solidFill>
                  <a:srgbClr val="0070C0"/>
                </a:solidFill>
              </a:rPr>
              <a:t> networks </a:t>
            </a:r>
            <a:r>
              <a:rPr lang="en-US" dirty="0"/>
              <a:t>indicates that </a:t>
            </a:r>
            <a:r>
              <a:rPr lang="en-US" dirty="0" smtClean="0"/>
              <a:t>network performance </a:t>
            </a:r>
            <a:r>
              <a:rPr lang="en-US" dirty="0"/>
              <a:t>may suffer from interference and variability due to harsh radio environments. </a:t>
            </a:r>
            <a:endParaRPr lang="en-US" dirty="0" smtClean="0"/>
          </a:p>
          <a:p>
            <a:r>
              <a:rPr lang="en-US" dirty="0" smtClean="0"/>
              <a:t>Layer </a:t>
            </a:r>
            <a:r>
              <a:rPr lang="en-US" dirty="0"/>
              <a:t>1 </a:t>
            </a:r>
            <a:r>
              <a:rPr lang="en-US" dirty="0" smtClean="0"/>
              <a:t>and Layer </a:t>
            </a:r>
            <a:r>
              <a:rPr lang="en-US" dirty="0"/>
              <a:t>2 protocols that can be used for constrained-node </a:t>
            </a:r>
            <a:r>
              <a:rPr lang="en-US" dirty="0" smtClean="0"/>
              <a:t>networks</a:t>
            </a: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165</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25758660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Rate and Throughput</a:t>
            </a:r>
            <a:r>
              <a:rPr lang="en-US" dirty="0"/>
              <a:t> </a:t>
            </a:r>
            <a:br>
              <a:rPr lang="en-US" dirty="0"/>
            </a:br>
            <a:endParaRPr lang="en-US" dirty="0"/>
          </a:p>
        </p:txBody>
      </p:sp>
      <p:sp>
        <p:nvSpPr>
          <p:cNvPr id="3" name="Content Placeholder 2"/>
          <p:cNvSpPr>
            <a:spLocks noGrp="1"/>
          </p:cNvSpPr>
          <p:nvPr>
            <p:ph idx="1"/>
          </p:nvPr>
        </p:nvSpPr>
        <p:spPr>
          <a:xfrm>
            <a:off x="0" y="1052736"/>
            <a:ext cx="8515350" cy="5124227"/>
          </a:xfrm>
        </p:spPr>
        <p:txBody>
          <a:bodyPr>
            <a:normAutofit fontScale="85000" lnSpcReduction="20000"/>
          </a:bodyPr>
          <a:lstStyle/>
          <a:p>
            <a:pPr algn="just"/>
            <a:r>
              <a:rPr lang="en-US" dirty="0"/>
              <a:t>The data rates available from IoT access technologies range from </a:t>
            </a:r>
            <a:r>
              <a:rPr lang="en-US" dirty="0">
                <a:solidFill>
                  <a:srgbClr val="00B050"/>
                </a:solidFill>
              </a:rPr>
              <a:t>100 bps </a:t>
            </a:r>
            <a:r>
              <a:rPr lang="en-US" dirty="0"/>
              <a:t>with protocols such as </a:t>
            </a:r>
            <a:r>
              <a:rPr lang="en-US" dirty="0" err="1"/>
              <a:t>Sigfox</a:t>
            </a:r>
            <a:r>
              <a:rPr lang="en-US" dirty="0"/>
              <a:t> to</a:t>
            </a:r>
            <a:br>
              <a:rPr lang="en-US" dirty="0"/>
            </a:br>
            <a:r>
              <a:rPr lang="en-US" dirty="0"/>
              <a:t>tens of megabits per second with technologies such as LTE and IEEE 802.11ac. </a:t>
            </a:r>
            <a:endParaRPr lang="en-US" dirty="0" smtClean="0"/>
          </a:p>
          <a:p>
            <a:pPr algn="just"/>
            <a:r>
              <a:rPr lang="en-US" dirty="0" smtClean="0"/>
              <a:t>However</a:t>
            </a:r>
            <a:r>
              <a:rPr lang="en-US" dirty="0"/>
              <a:t>, the </a:t>
            </a:r>
            <a:r>
              <a:rPr lang="en-US" dirty="0">
                <a:solidFill>
                  <a:srgbClr val="00B050"/>
                </a:solidFill>
              </a:rPr>
              <a:t>actual throughput is les</a:t>
            </a:r>
            <a:r>
              <a:rPr lang="en-US" dirty="0"/>
              <a:t>s—sometimes much </a:t>
            </a:r>
            <a:r>
              <a:rPr lang="en-US" dirty="0" smtClean="0"/>
              <a:t>less—than </a:t>
            </a:r>
            <a:r>
              <a:rPr lang="en-US" dirty="0"/>
              <a:t>the data rate. </a:t>
            </a:r>
            <a:endParaRPr lang="en-US" dirty="0" smtClean="0"/>
          </a:p>
          <a:p>
            <a:pPr algn="just"/>
            <a:r>
              <a:rPr lang="en-US" dirty="0" smtClean="0"/>
              <a:t>understanding </a:t>
            </a:r>
            <a:r>
              <a:rPr lang="en-US" dirty="0"/>
              <a:t>the bandwidth requirements of a particular technology, </a:t>
            </a:r>
            <a:r>
              <a:rPr lang="en-US" dirty="0" smtClean="0"/>
              <a:t>its applicability </a:t>
            </a:r>
            <a:r>
              <a:rPr lang="en-US" dirty="0"/>
              <a:t>to given use cases, the capacity planning rules, and the expected real throughput are </a:t>
            </a:r>
            <a:r>
              <a:rPr lang="en-US" dirty="0" smtClean="0"/>
              <a:t>important for </a:t>
            </a:r>
            <a:r>
              <a:rPr lang="en-US" dirty="0"/>
              <a:t>proper network design and successful production deployment</a:t>
            </a:r>
            <a:r>
              <a:rPr lang="en-US" dirty="0" smtClean="0"/>
              <a:t>.</a:t>
            </a:r>
          </a:p>
          <a:p>
            <a:pPr algn="just"/>
            <a:r>
              <a:rPr lang="en-US" dirty="0" smtClean="0"/>
              <a:t>The </a:t>
            </a:r>
            <a:r>
              <a:rPr lang="en-US" dirty="0"/>
              <a:t>IoT access technologies developed for constrained nodes are optimized for low power consumption, </a:t>
            </a:r>
            <a:r>
              <a:rPr lang="en-US" dirty="0" smtClean="0"/>
              <a:t>but they </a:t>
            </a:r>
            <a:r>
              <a:rPr lang="en-US" dirty="0"/>
              <a:t>are also limited in terms of </a:t>
            </a:r>
            <a:r>
              <a:rPr lang="en-US" dirty="0">
                <a:solidFill>
                  <a:srgbClr val="00B050"/>
                </a:solidFill>
              </a:rPr>
              <a:t>data rate, </a:t>
            </a:r>
            <a:r>
              <a:rPr lang="en-US" dirty="0"/>
              <a:t>which depends on the selected frequency band, and throughput</a:t>
            </a:r>
            <a:r>
              <a:rPr lang="en-US" dirty="0" smtClean="0"/>
              <a:t>.</a:t>
            </a:r>
          </a:p>
          <a:p>
            <a:pPr marL="0" indent="0" algn="just">
              <a:buNone/>
            </a:pP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166</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29222046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Latency and Determinism</a:t>
            </a:r>
            <a:endParaRPr lang="en-US" dirty="0"/>
          </a:p>
        </p:txBody>
      </p:sp>
      <p:sp>
        <p:nvSpPr>
          <p:cNvPr id="3" name="Content Placeholder 2"/>
          <p:cNvSpPr>
            <a:spLocks noGrp="1"/>
          </p:cNvSpPr>
          <p:nvPr>
            <p:ph idx="1"/>
          </p:nvPr>
        </p:nvSpPr>
        <p:spPr>
          <a:xfrm>
            <a:off x="628650" y="1052736"/>
            <a:ext cx="7886700" cy="5124227"/>
          </a:xfrm>
        </p:spPr>
        <p:txBody>
          <a:bodyPr>
            <a:normAutofit/>
          </a:bodyPr>
          <a:lstStyle/>
          <a:p>
            <a:pPr algn="just"/>
            <a:r>
              <a:rPr lang="en-US" dirty="0" smtClean="0"/>
              <a:t>Same throughput, </a:t>
            </a:r>
            <a:r>
              <a:rPr lang="en-US" dirty="0"/>
              <a:t>latency expectations of IoT applications should be known </a:t>
            </a:r>
            <a:r>
              <a:rPr lang="en-US" dirty="0" smtClean="0"/>
              <a:t>when selecting </a:t>
            </a:r>
            <a:r>
              <a:rPr lang="en-US" dirty="0"/>
              <a:t>an access technology. </a:t>
            </a:r>
            <a:endParaRPr lang="en-US" dirty="0" smtClean="0"/>
          </a:p>
          <a:p>
            <a:pPr algn="just"/>
            <a:r>
              <a:rPr lang="en-US" dirty="0" smtClean="0"/>
              <a:t>true </a:t>
            </a:r>
            <a:r>
              <a:rPr lang="en-US" dirty="0"/>
              <a:t>for wireless networks, where packet loss and</a:t>
            </a:r>
            <a:br>
              <a:rPr lang="en-US" dirty="0"/>
            </a:br>
            <a:r>
              <a:rPr lang="en-US" dirty="0"/>
              <a:t>retransmissions due to interference, collisions, and noise are normal behaviors</a:t>
            </a:r>
            <a:r>
              <a:rPr lang="en-US" dirty="0" smtClean="0"/>
              <a:t>.</a:t>
            </a:r>
          </a:p>
          <a:p>
            <a:pPr algn="just"/>
            <a:r>
              <a:rPr lang="en-US" dirty="0" smtClean="0"/>
              <a:t>On </a:t>
            </a:r>
            <a:r>
              <a:rPr lang="en-US" dirty="0"/>
              <a:t>constrained networks, </a:t>
            </a:r>
            <a:r>
              <a:rPr lang="en-US" dirty="0">
                <a:solidFill>
                  <a:srgbClr val="0070C0"/>
                </a:solidFill>
              </a:rPr>
              <a:t>latency</a:t>
            </a:r>
            <a:r>
              <a:rPr lang="en-US" dirty="0"/>
              <a:t> may range from a few milliseconds to </a:t>
            </a:r>
            <a:r>
              <a:rPr lang="en-US" dirty="0" smtClean="0"/>
              <a:t>seconds</a:t>
            </a:r>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167</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4154596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Overhead and Payload</a:t>
            </a:r>
            <a:endParaRPr lang="en-US" dirty="0"/>
          </a:p>
        </p:txBody>
      </p:sp>
      <p:sp>
        <p:nvSpPr>
          <p:cNvPr id="3" name="Content Placeholder 2"/>
          <p:cNvSpPr>
            <a:spLocks noGrp="1"/>
          </p:cNvSpPr>
          <p:nvPr>
            <p:ph idx="1"/>
          </p:nvPr>
        </p:nvSpPr>
        <p:spPr>
          <a:xfrm>
            <a:off x="251520" y="1268761"/>
            <a:ext cx="8712968" cy="4536504"/>
          </a:xfrm>
        </p:spPr>
        <p:txBody>
          <a:bodyPr>
            <a:normAutofit/>
          </a:bodyPr>
          <a:lstStyle/>
          <a:p>
            <a:r>
              <a:rPr lang="en-US" dirty="0" smtClean="0"/>
              <a:t>When </a:t>
            </a:r>
            <a:r>
              <a:rPr lang="en-US" dirty="0"/>
              <a:t>considering constrained access network technologies, </a:t>
            </a:r>
            <a:r>
              <a:rPr lang="en-US" dirty="0" smtClean="0"/>
              <a:t>MAC </a:t>
            </a:r>
            <a:r>
              <a:rPr lang="en-US" dirty="0">
                <a:solidFill>
                  <a:srgbClr val="0070C0"/>
                </a:solidFill>
              </a:rPr>
              <a:t>payload </a:t>
            </a:r>
            <a:r>
              <a:rPr lang="en-US" dirty="0" smtClean="0"/>
              <a:t>size characteristics </a:t>
            </a:r>
            <a:r>
              <a:rPr lang="en-US" dirty="0"/>
              <a:t>required by applications. </a:t>
            </a:r>
            <a:endParaRPr lang="en-US" dirty="0" smtClean="0"/>
          </a:p>
          <a:p>
            <a:r>
              <a:rPr lang="en-US" dirty="0" smtClean="0"/>
              <a:t>minimum </a:t>
            </a:r>
            <a:r>
              <a:rPr lang="en-US" dirty="0"/>
              <a:t>IPv6 </a:t>
            </a:r>
            <a:r>
              <a:rPr lang="en-US" dirty="0" smtClean="0"/>
              <a:t>size </a:t>
            </a:r>
            <a:r>
              <a:rPr lang="en-US" dirty="0"/>
              <a:t>is expected to be </a:t>
            </a:r>
            <a:r>
              <a:rPr lang="en-US" dirty="0">
                <a:solidFill>
                  <a:srgbClr val="0070C0"/>
                </a:solidFill>
              </a:rPr>
              <a:t>1280 bytes</a:t>
            </a:r>
            <a:r>
              <a:rPr lang="en-US" dirty="0"/>
              <a:t>. </a:t>
            </a:r>
            <a:endParaRPr lang="en-US" dirty="0" smtClean="0"/>
          </a:p>
          <a:p>
            <a:r>
              <a:rPr lang="en-US" dirty="0" smtClean="0"/>
              <a:t>fragmentation </a:t>
            </a:r>
            <a:r>
              <a:rPr lang="en-US" dirty="0"/>
              <a:t>of the IPv6 payload </a:t>
            </a:r>
            <a:r>
              <a:rPr lang="en-US" dirty="0" smtClean="0"/>
              <a:t>has to </a:t>
            </a:r>
            <a:r>
              <a:rPr lang="en-US" dirty="0"/>
              <a:t>be taken into account by link layer access </a:t>
            </a:r>
            <a:r>
              <a:rPr lang="en-US" dirty="0" smtClean="0"/>
              <a:t>protocols.</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168</a:t>
            </a:fld>
            <a:endParaRPr lang="en-US" dirty="0">
              <a:solidFill>
                <a:prstClr val="black">
                  <a:lumMod val="85000"/>
                  <a:lumOff val="15000"/>
                </a:prstClr>
              </a:solidFill>
            </a:endParaRPr>
          </a:p>
        </p:txBody>
      </p:sp>
    </p:spTree>
    <p:extLst>
      <p:ext uri="{BB962C8B-B14F-4D97-AF65-F5344CB8AC3E}">
        <p14:creationId xmlns:p14="http://schemas.microsoft.com/office/powerpoint/2010/main" xmlns="" val="35482800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IN" b="1" dirty="0">
                <a:solidFill>
                  <a:srgbClr val="FF0000"/>
                </a:solidFill>
              </a:rPr>
              <a:t>History of IoT</a:t>
            </a:r>
            <a:r>
              <a:rPr lang="en-US" dirty="0"/>
              <a:t/>
            </a:r>
            <a:br>
              <a:rPr lang="en-US" dirty="0"/>
            </a:br>
            <a:endParaRPr lang="en-US" dirty="0"/>
          </a:p>
        </p:txBody>
      </p:sp>
      <p:sp>
        <p:nvSpPr>
          <p:cNvPr id="3" name="Content Placeholder 2"/>
          <p:cNvSpPr>
            <a:spLocks noGrp="1"/>
          </p:cNvSpPr>
          <p:nvPr>
            <p:ph idx="1"/>
          </p:nvPr>
        </p:nvSpPr>
        <p:spPr>
          <a:xfrm>
            <a:off x="0" y="1143000"/>
            <a:ext cx="9144000" cy="5715000"/>
          </a:xfrm>
        </p:spPr>
        <p:txBody>
          <a:bodyPr>
            <a:normAutofit fontScale="92500"/>
          </a:bodyPr>
          <a:lstStyle/>
          <a:p>
            <a:pPr lvl="0"/>
            <a:r>
              <a:rPr lang="en-IN" dirty="0">
                <a:solidFill>
                  <a:srgbClr val="00B0F0"/>
                </a:solidFill>
              </a:rPr>
              <a:t>1970</a:t>
            </a:r>
            <a:r>
              <a:rPr lang="en-IN" dirty="0"/>
              <a:t>- The actual idea of connected devices was proposed</a:t>
            </a:r>
            <a:endParaRPr lang="en-US" dirty="0"/>
          </a:p>
          <a:p>
            <a:pPr lvl="0"/>
            <a:r>
              <a:rPr lang="en-IN" dirty="0">
                <a:solidFill>
                  <a:srgbClr val="00B0F0"/>
                </a:solidFill>
              </a:rPr>
              <a:t>1990</a:t>
            </a:r>
            <a:r>
              <a:rPr lang="en-IN" dirty="0"/>
              <a:t>- John </a:t>
            </a:r>
            <a:r>
              <a:rPr lang="en-IN" dirty="0" err="1"/>
              <a:t>Romkey</a:t>
            </a:r>
            <a:r>
              <a:rPr lang="en-IN" dirty="0"/>
              <a:t> created a toaster which could be turned on/off over the Internet</a:t>
            </a:r>
            <a:endParaRPr lang="en-US" dirty="0"/>
          </a:p>
          <a:p>
            <a:pPr lvl="0"/>
            <a:r>
              <a:rPr lang="en-IN" dirty="0">
                <a:solidFill>
                  <a:srgbClr val="00B0F0"/>
                </a:solidFill>
              </a:rPr>
              <a:t>1995</a:t>
            </a:r>
            <a:r>
              <a:rPr lang="en-IN" dirty="0"/>
              <a:t>- Siemens introduced the first cellular module built for M2M</a:t>
            </a:r>
            <a:endParaRPr lang="en-US" dirty="0"/>
          </a:p>
          <a:p>
            <a:pPr lvl="0"/>
            <a:r>
              <a:rPr lang="en-IN" dirty="0">
                <a:solidFill>
                  <a:srgbClr val="00B0F0"/>
                </a:solidFill>
              </a:rPr>
              <a:t>1999</a:t>
            </a:r>
            <a:r>
              <a:rPr lang="en-IN" dirty="0"/>
              <a:t>- The term "Internet of Things" was used by </a:t>
            </a:r>
            <a:r>
              <a:rPr lang="en-IN" dirty="0">
                <a:solidFill>
                  <a:srgbClr val="C00000"/>
                </a:solidFill>
              </a:rPr>
              <a:t>Kevin Ashton </a:t>
            </a:r>
            <a:r>
              <a:rPr lang="en-IN" dirty="0"/>
              <a:t>during his work at P&amp;G which became widely accepted</a:t>
            </a:r>
            <a:endParaRPr lang="en-US" dirty="0"/>
          </a:p>
          <a:p>
            <a:pPr lvl="0"/>
            <a:r>
              <a:rPr lang="en-IN" dirty="0">
                <a:solidFill>
                  <a:srgbClr val="00B0F0"/>
                </a:solidFill>
              </a:rPr>
              <a:t>2004</a:t>
            </a:r>
            <a:r>
              <a:rPr lang="en-IN" dirty="0"/>
              <a:t> - The term was mentioned in famous publications like the Guardian, Boston Globe, and Scientific American</a:t>
            </a:r>
            <a:endParaRPr lang="en-US" dirty="0"/>
          </a:p>
          <a:p>
            <a:pPr lvl="0"/>
            <a:r>
              <a:rPr lang="en-IN" dirty="0">
                <a:solidFill>
                  <a:srgbClr val="00B0F0"/>
                </a:solidFill>
              </a:rPr>
              <a:t>2005</a:t>
            </a:r>
            <a:r>
              <a:rPr lang="en-IN" dirty="0"/>
              <a:t>-UN's International Telecommunications Union (ITU) published its first report on this topic.</a:t>
            </a:r>
            <a:endParaRPr lang="en-US" dirty="0"/>
          </a:p>
          <a:p>
            <a:pPr lvl="0"/>
            <a:r>
              <a:rPr lang="en-IN" dirty="0">
                <a:solidFill>
                  <a:srgbClr val="00B0F0"/>
                </a:solidFill>
              </a:rPr>
              <a:t>2008</a:t>
            </a:r>
            <a:r>
              <a:rPr lang="en-IN" dirty="0"/>
              <a:t>- The Internet of Things was born</a:t>
            </a:r>
            <a:endParaRPr lang="en-US" dirty="0"/>
          </a:p>
          <a:p>
            <a:pPr lvl="0"/>
            <a:r>
              <a:rPr lang="en-IN" dirty="0">
                <a:solidFill>
                  <a:srgbClr val="00B0F0"/>
                </a:solidFill>
              </a:rPr>
              <a:t>2011</a:t>
            </a:r>
            <a:r>
              <a:rPr lang="en-IN" dirty="0"/>
              <a:t>- Gartner, the market research company, include "The Internet of Things" technology in their research</a:t>
            </a:r>
            <a:endParaRPr lang="en-US" dirty="0"/>
          </a:p>
          <a:p>
            <a:endParaRPr lang="en-US" dirty="0"/>
          </a:p>
        </p:txBody>
      </p:sp>
    </p:spTree>
    <p:extLst>
      <p:ext uri="{BB962C8B-B14F-4D97-AF65-F5344CB8AC3E}">
        <p14:creationId xmlns:p14="http://schemas.microsoft.com/office/powerpoint/2010/main" xmlns="" val="347350001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1143000"/>
          </a:xfrm>
        </p:spPr>
        <p:txBody>
          <a:bodyPr/>
          <a:lstStyle/>
          <a:p>
            <a:r>
              <a:rPr lang="en-US" dirty="0">
                <a:solidFill>
                  <a:srgbClr val="FF0000"/>
                </a:solidFill>
              </a:rPr>
              <a:t>Internet of Things - Evolution</a:t>
            </a:r>
          </a:p>
        </p:txBody>
      </p:sp>
      <p:pic>
        <p:nvPicPr>
          <p:cNvPr id="4" name="Picture 2" descr="https://techzine.alcatel-lucent.com/sites/default/files/wp-content/uploads/2015/03/Figure-1.-The-next-step-in-internet-evolution.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371600"/>
            <a:ext cx="9144000"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8277150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19</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5508" y="0"/>
            <a:ext cx="9118492" cy="5589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25483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lstStyle/>
          <a:p>
            <a:r>
              <a:rPr lang="en-US" dirty="0">
                <a:solidFill>
                  <a:srgbClr val="FF0000"/>
                </a:solidFill>
              </a:rPr>
              <a:t>OBJECTIVES</a:t>
            </a:r>
          </a:p>
        </p:txBody>
      </p:sp>
      <p:sp>
        <p:nvSpPr>
          <p:cNvPr id="3" name="Content Placeholder 2"/>
          <p:cNvSpPr>
            <a:spLocks noGrp="1"/>
          </p:cNvSpPr>
          <p:nvPr>
            <p:ph idx="1"/>
          </p:nvPr>
        </p:nvSpPr>
        <p:spPr>
          <a:xfrm>
            <a:off x="0" y="1268760"/>
            <a:ext cx="9144000" cy="5328592"/>
          </a:xfrm>
        </p:spPr>
        <p:txBody>
          <a:bodyPr>
            <a:normAutofit/>
          </a:bodyPr>
          <a:lstStyle/>
          <a:p>
            <a:pPr lvl="0" algn="just"/>
            <a:r>
              <a:rPr lang="en-US" sz="2800" dirty="0"/>
              <a:t>To study the </a:t>
            </a:r>
            <a:r>
              <a:rPr lang="en-US" sz="2800" dirty="0">
                <a:solidFill>
                  <a:srgbClr val="00B0F0"/>
                </a:solidFill>
              </a:rPr>
              <a:t>fundamentals</a:t>
            </a:r>
            <a:r>
              <a:rPr lang="en-US" sz="2800" dirty="0"/>
              <a:t> about IoT</a:t>
            </a:r>
          </a:p>
          <a:p>
            <a:pPr lvl="0" algn="just"/>
            <a:r>
              <a:rPr lang="en-US" sz="2800" dirty="0"/>
              <a:t>To study about IoT </a:t>
            </a:r>
            <a:r>
              <a:rPr lang="en-US" sz="2800" dirty="0">
                <a:solidFill>
                  <a:srgbClr val="00B0F0"/>
                </a:solidFill>
              </a:rPr>
              <a:t>Access technologies</a:t>
            </a:r>
          </a:p>
          <a:p>
            <a:pPr lvl="0" algn="just"/>
            <a:r>
              <a:rPr lang="en-US" sz="2800" dirty="0"/>
              <a:t>To study the </a:t>
            </a:r>
            <a:r>
              <a:rPr lang="en-US" sz="2800" dirty="0">
                <a:solidFill>
                  <a:srgbClr val="00B0F0"/>
                </a:solidFill>
              </a:rPr>
              <a:t>design methodology </a:t>
            </a:r>
            <a:r>
              <a:rPr lang="en-US" sz="2800" dirty="0"/>
              <a:t>and different IoT </a:t>
            </a:r>
            <a:r>
              <a:rPr lang="en-US" sz="2800" dirty="0">
                <a:solidFill>
                  <a:srgbClr val="00B0F0"/>
                </a:solidFill>
              </a:rPr>
              <a:t>hardware platforms</a:t>
            </a:r>
            <a:r>
              <a:rPr lang="en-US" sz="2800" dirty="0"/>
              <a:t>.</a:t>
            </a:r>
          </a:p>
          <a:p>
            <a:pPr lvl="0" algn="just"/>
            <a:r>
              <a:rPr lang="en-US" sz="2800" dirty="0"/>
              <a:t>To study the basics of IoT </a:t>
            </a:r>
            <a:r>
              <a:rPr lang="en-US" sz="2800" dirty="0">
                <a:solidFill>
                  <a:srgbClr val="00B0F0"/>
                </a:solidFill>
              </a:rPr>
              <a:t>Data Analytics </a:t>
            </a:r>
            <a:r>
              <a:rPr lang="en-US" sz="2800" dirty="0"/>
              <a:t>and supporting services.</a:t>
            </a:r>
          </a:p>
          <a:p>
            <a:pPr lvl="0" algn="just"/>
            <a:r>
              <a:rPr lang="en-US" sz="2800" dirty="0"/>
              <a:t>To study about various IoT </a:t>
            </a:r>
            <a:r>
              <a:rPr lang="en-US" sz="2800" dirty="0">
                <a:solidFill>
                  <a:srgbClr val="00B0F0"/>
                </a:solidFill>
              </a:rPr>
              <a:t>case studies </a:t>
            </a:r>
            <a:r>
              <a:rPr lang="en-US" sz="2800" dirty="0"/>
              <a:t>and industrial applications.</a:t>
            </a:r>
          </a:p>
          <a:p>
            <a:endParaRPr lang="en-US" dirty="0"/>
          </a:p>
          <a:p>
            <a:endParaRPr lang="en-US" dirty="0"/>
          </a:p>
        </p:txBody>
      </p:sp>
    </p:spTree>
    <p:extLst>
      <p:ext uri="{BB962C8B-B14F-4D97-AF65-F5344CB8AC3E}">
        <p14:creationId xmlns:p14="http://schemas.microsoft.com/office/powerpoint/2010/main" xmlns="" val="902389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20</a:t>
            </a:fld>
            <a:endParaRPr lang="en-US" dirty="0">
              <a:solidFill>
                <a:prstClr val="black">
                  <a:lumMod val="85000"/>
                  <a:lumOff val="15000"/>
                </a:prstClr>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67544" y="0"/>
            <a:ext cx="8280920" cy="602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621219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0368451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7817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0579326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Autofit/>
          </a:bodyPr>
          <a:lstStyle/>
          <a:p>
            <a:r>
              <a:rPr lang="en-US" dirty="0" smtClean="0">
                <a:solidFill>
                  <a:srgbClr val="FF0000"/>
                </a:solidFill>
              </a:rPr>
              <a:t/>
            </a:r>
            <a:br>
              <a:rPr lang="en-US" dirty="0" smtClean="0">
                <a:solidFill>
                  <a:srgbClr val="FF0000"/>
                </a:solidFill>
              </a:rPr>
            </a:br>
            <a:r>
              <a:rPr lang="en-US" dirty="0" smtClean="0">
                <a:solidFill>
                  <a:srgbClr val="FF0000"/>
                </a:solidFill>
              </a:rPr>
              <a:t>A </a:t>
            </a:r>
            <a:r>
              <a:rPr lang="en-US" dirty="0">
                <a:solidFill>
                  <a:srgbClr val="FF0000"/>
                </a:solidFill>
              </a:rPr>
              <a:t>Gateway to the future! </a:t>
            </a:r>
            <a:br>
              <a:rPr lang="en-US" dirty="0">
                <a:solidFill>
                  <a:srgbClr val="FF0000"/>
                </a:solidFill>
              </a:rPr>
            </a:br>
            <a:endParaRPr lang="en-US" dirty="0">
              <a:solidFill>
                <a:srgbClr val="FF0000"/>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43000"/>
            <a:ext cx="9144000" cy="571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8186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0D5ECE-8B49-45CD-BE81-EF81920D1969}" type="slidenum">
              <a:rPr lang="en-US" smtClean="0">
                <a:solidFill>
                  <a:prstClr val="black">
                    <a:lumMod val="85000"/>
                    <a:lumOff val="15000"/>
                  </a:prstClr>
                </a:solidFill>
              </a:rPr>
              <a:pPr/>
              <a:t>24</a:t>
            </a:fld>
            <a:endParaRPr lang="en-US" dirty="0">
              <a:solidFill>
                <a:prstClr val="black">
                  <a:lumMod val="85000"/>
                  <a:lumOff val="15000"/>
                </a:prstClr>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lstStyle/>
          <a:p>
            <a:r>
              <a:rPr lang="en-US" dirty="0" smtClean="0">
                <a:solidFill>
                  <a:srgbClr val="FF0000"/>
                </a:solidFill>
              </a:rPr>
              <a:t>IoT Ecosystem</a:t>
            </a:r>
            <a:endParaRPr lang="en-US" dirty="0">
              <a:solidFill>
                <a:srgbClr val="FF0000"/>
              </a:solidFill>
            </a:endParaRPr>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24744"/>
            <a:ext cx="9036495" cy="573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66940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07504" y="188640"/>
            <a:ext cx="8928992" cy="64087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22600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lstStyle/>
          <a:p>
            <a:r>
              <a:rPr lang="en-IN" dirty="0" smtClean="0">
                <a:solidFill>
                  <a:srgbClr val="FF0000"/>
                </a:solidFill>
              </a:rPr>
              <a:t>Wireless Sensor Networks</a:t>
            </a:r>
            <a:endParaRPr lang="en-IN" dirty="0">
              <a:solidFill>
                <a:srgbClr val="FF000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0" y="1052736"/>
            <a:ext cx="9144000" cy="580526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52736"/>
          </a:xfrm>
        </p:spPr>
        <p:txBody>
          <a:bodyPr/>
          <a:lstStyle/>
          <a:p>
            <a:r>
              <a:rPr lang="en-US" dirty="0">
                <a:solidFill>
                  <a:srgbClr val="FF0000"/>
                </a:solidFill>
              </a:rPr>
              <a:t>Outcomes</a:t>
            </a:r>
          </a:p>
        </p:txBody>
      </p:sp>
      <p:sp>
        <p:nvSpPr>
          <p:cNvPr id="3" name="Content Placeholder 2"/>
          <p:cNvSpPr>
            <a:spLocks noGrp="1"/>
          </p:cNvSpPr>
          <p:nvPr>
            <p:ph idx="1"/>
          </p:nvPr>
        </p:nvSpPr>
        <p:spPr>
          <a:xfrm>
            <a:off x="0" y="1124744"/>
            <a:ext cx="9144000" cy="5733256"/>
          </a:xfrm>
        </p:spPr>
        <p:txBody>
          <a:bodyPr>
            <a:normAutofit/>
          </a:bodyPr>
          <a:lstStyle/>
          <a:p>
            <a:pPr lvl="1" algn="just">
              <a:buFont typeface="Wingdings" pitchFamily="2" charset="2"/>
              <a:buChar char="Ø"/>
            </a:pPr>
            <a:r>
              <a:rPr lang="en-US" sz="3200" dirty="0" smtClean="0"/>
              <a:t>Understand </a:t>
            </a:r>
            <a:r>
              <a:rPr lang="en-US" sz="3200" dirty="0"/>
              <a:t>the </a:t>
            </a:r>
            <a:r>
              <a:rPr lang="en-US" sz="3200" dirty="0">
                <a:solidFill>
                  <a:srgbClr val="00B0F0"/>
                </a:solidFill>
              </a:rPr>
              <a:t>basics</a:t>
            </a:r>
            <a:r>
              <a:rPr lang="en-US" sz="3200" dirty="0"/>
              <a:t> of IoT.</a:t>
            </a:r>
          </a:p>
          <a:p>
            <a:pPr lvl="1" algn="just">
              <a:buFont typeface="Wingdings" pitchFamily="2" charset="2"/>
              <a:buChar char="Ø"/>
            </a:pPr>
            <a:r>
              <a:rPr lang="en-US" sz="3200" dirty="0"/>
              <a:t>Implement the state of the </a:t>
            </a:r>
            <a:r>
              <a:rPr lang="en-US" sz="3200" dirty="0">
                <a:solidFill>
                  <a:srgbClr val="00B0F0"/>
                </a:solidFill>
              </a:rPr>
              <a:t>Architecture</a:t>
            </a:r>
            <a:r>
              <a:rPr lang="en-US" sz="3200" dirty="0"/>
              <a:t> of an IoT.</a:t>
            </a:r>
          </a:p>
          <a:p>
            <a:pPr lvl="1" algn="just">
              <a:buFont typeface="Wingdings" pitchFamily="2" charset="2"/>
              <a:buChar char="Ø"/>
            </a:pPr>
            <a:r>
              <a:rPr lang="en-US" sz="3200" dirty="0"/>
              <a:t>Understand </a:t>
            </a:r>
            <a:r>
              <a:rPr lang="en-US" sz="3200" dirty="0">
                <a:solidFill>
                  <a:srgbClr val="00B0F0"/>
                </a:solidFill>
              </a:rPr>
              <a:t>design methodology </a:t>
            </a:r>
            <a:r>
              <a:rPr lang="en-US" sz="3200" dirty="0"/>
              <a:t>and hardware platforms involved in IoT.</a:t>
            </a:r>
          </a:p>
          <a:p>
            <a:pPr lvl="1" algn="just">
              <a:buFont typeface="Wingdings" pitchFamily="2" charset="2"/>
              <a:buChar char="Ø"/>
            </a:pPr>
            <a:r>
              <a:rPr lang="en-US" sz="3200" dirty="0"/>
              <a:t>Understand how to </a:t>
            </a:r>
            <a:r>
              <a:rPr lang="en-US" sz="3200" dirty="0">
                <a:solidFill>
                  <a:srgbClr val="00B0F0"/>
                </a:solidFill>
              </a:rPr>
              <a:t>analyze and organize </a:t>
            </a:r>
            <a:r>
              <a:rPr lang="en-US" sz="3200" dirty="0"/>
              <a:t>the data.</a:t>
            </a:r>
          </a:p>
          <a:p>
            <a:pPr lvl="1" algn="just">
              <a:buFont typeface="Wingdings" pitchFamily="2" charset="2"/>
              <a:buChar char="Ø"/>
            </a:pPr>
            <a:r>
              <a:rPr lang="en-US" sz="3200" dirty="0"/>
              <a:t>Compare IOT </a:t>
            </a:r>
            <a:r>
              <a:rPr lang="en-US" sz="3200" dirty="0">
                <a:solidFill>
                  <a:srgbClr val="00B0F0"/>
                </a:solidFill>
              </a:rPr>
              <a:t>Applications</a:t>
            </a:r>
            <a:r>
              <a:rPr lang="en-US" sz="3200" dirty="0"/>
              <a:t> in Industrial &amp; real world.</a:t>
            </a:r>
          </a:p>
          <a:p>
            <a:pPr marL="0" indent="0" algn="just">
              <a:buNone/>
            </a:pPr>
            <a:endParaRPr lang="en-US" dirty="0"/>
          </a:p>
          <a:p>
            <a:pPr algn="just"/>
            <a:endParaRPr lang="en-US" dirty="0"/>
          </a:p>
        </p:txBody>
      </p:sp>
    </p:spTree>
    <p:extLst>
      <p:ext uri="{BB962C8B-B14F-4D97-AF65-F5344CB8AC3E}">
        <p14:creationId xmlns:p14="http://schemas.microsoft.com/office/powerpoint/2010/main" xmlns="" val="353290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0" y="0"/>
            <a:ext cx="9144000" cy="674136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0" y="0"/>
            <a:ext cx="9144000" cy="674136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9883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normAutofit/>
          </a:bodyPr>
          <a:lstStyle/>
          <a:p>
            <a:r>
              <a:rPr lang="en-US" sz="4900" dirty="0">
                <a:solidFill>
                  <a:srgbClr val="FF0000"/>
                </a:solidFill>
              </a:rPr>
              <a:t>Machine-to-Machine </a:t>
            </a:r>
            <a:r>
              <a:rPr lang="en-US" sz="4900" dirty="0" smtClean="0">
                <a:solidFill>
                  <a:srgbClr val="FF0000"/>
                </a:solidFill>
              </a:rPr>
              <a:t>(</a:t>
            </a:r>
            <a:r>
              <a:rPr lang="en-US" dirty="0" smtClean="0">
                <a:solidFill>
                  <a:srgbClr val="FF0000"/>
                </a:solidFill>
              </a:rPr>
              <a:t>M2M)</a:t>
            </a:r>
            <a:endParaRPr lang="en-US" dirty="0">
              <a:solidFill>
                <a:srgbClr val="FF0000"/>
              </a:solidFill>
            </a:endParaRP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08720"/>
            <a:ext cx="9144000" cy="5760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8869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2696"/>
          </a:xfrm>
        </p:spPr>
        <p:txBody>
          <a:bodyPr>
            <a:normAutofit fontScale="90000"/>
          </a:bodyPr>
          <a:lstStyle/>
          <a:p>
            <a:r>
              <a:rPr lang="en-US" dirty="0" smtClean="0">
                <a:solidFill>
                  <a:srgbClr val="FF0000"/>
                </a:solidFill>
              </a:rPr>
              <a:t>Text Books</a:t>
            </a:r>
            <a:endParaRPr lang="en-US" dirty="0">
              <a:solidFill>
                <a:srgbClr val="FF0000"/>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148064" y="1038224"/>
            <a:ext cx="3888432" cy="57031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6213" y="1038224"/>
            <a:ext cx="4611811" cy="57031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4452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lstStyle/>
          <a:p>
            <a:r>
              <a:rPr lang="en-US" dirty="0">
                <a:solidFill>
                  <a:srgbClr val="FF0000"/>
                </a:solidFill>
              </a:rPr>
              <a:t>What is M2M? </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80728"/>
            <a:ext cx="9144000" cy="5877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2148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9512" y="116632"/>
            <a:ext cx="8964488" cy="6552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53210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p:spPr>
        <p:txBody>
          <a:bodyPr>
            <a:normAutofit/>
          </a:bodyPr>
          <a:lstStyle/>
          <a:p>
            <a:r>
              <a:rPr lang="en-US" dirty="0" smtClean="0">
                <a:solidFill>
                  <a:srgbClr val="FF0000"/>
                </a:solidFill>
              </a:rPr>
              <a:t>M2M</a:t>
            </a:r>
            <a:endParaRPr lang="en-US" dirty="0">
              <a:solidFill>
                <a:srgbClr val="FF0000"/>
              </a:solidFill>
            </a:endParaRPr>
          </a:p>
        </p:txBody>
      </p:sp>
      <p:sp>
        <p:nvSpPr>
          <p:cNvPr id="3" name="Content Placeholder 2"/>
          <p:cNvSpPr>
            <a:spLocks noGrp="1"/>
          </p:cNvSpPr>
          <p:nvPr>
            <p:ph idx="1"/>
          </p:nvPr>
        </p:nvSpPr>
        <p:spPr>
          <a:xfrm>
            <a:off x="0" y="764704"/>
            <a:ext cx="9144000" cy="6093296"/>
          </a:xfrm>
        </p:spPr>
        <p:txBody>
          <a:bodyPr>
            <a:noAutofit/>
          </a:bodyPr>
          <a:lstStyle/>
          <a:p>
            <a:r>
              <a:rPr lang="en-US" sz="2400" dirty="0" smtClean="0"/>
              <a:t>Machine-to-machine is used </a:t>
            </a:r>
            <a:r>
              <a:rPr lang="en-US" sz="2400" dirty="0"/>
              <a:t>to describe any technology that enables networked devices to </a:t>
            </a:r>
            <a:r>
              <a:rPr lang="en-US" sz="2400" dirty="0">
                <a:solidFill>
                  <a:srgbClr val="00B0F0"/>
                </a:solidFill>
              </a:rPr>
              <a:t>exchange information and perform actions </a:t>
            </a:r>
            <a:r>
              <a:rPr lang="en-US" sz="2400" dirty="0"/>
              <a:t>without the manual assistance of humans</a:t>
            </a:r>
            <a:r>
              <a:rPr lang="en-US" sz="2400" dirty="0" smtClean="0"/>
              <a:t>.</a:t>
            </a:r>
          </a:p>
          <a:p>
            <a:r>
              <a:rPr lang="en-US" sz="2400" dirty="0" smtClean="0"/>
              <a:t> </a:t>
            </a:r>
            <a:r>
              <a:rPr lang="en-US" sz="2400" dirty="0"/>
              <a:t>Artificial intelligence (</a:t>
            </a:r>
            <a:r>
              <a:rPr lang="en-US" sz="2400" u="sng" dirty="0">
                <a:hlinkClick r:id="rId2"/>
              </a:rPr>
              <a:t>AI</a:t>
            </a:r>
            <a:r>
              <a:rPr lang="en-US" sz="2400" dirty="0"/>
              <a:t>) and machine learning (</a:t>
            </a:r>
            <a:r>
              <a:rPr lang="en-US" sz="2400" u="sng" dirty="0">
                <a:hlinkClick r:id="rId3"/>
              </a:rPr>
              <a:t>ML</a:t>
            </a:r>
            <a:r>
              <a:rPr lang="en-US" sz="2400" dirty="0"/>
              <a:t>) facilitate the communication between systems, allowing them to make their own autonomous choices.</a:t>
            </a:r>
          </a:p>
          <a:p>
            <a:r>
              <a:rPr lang="en-US" sz="2400" dirty="0"/>
              <a:t>M2M technology was first adopted in </a:t>
            </a:r>
            <a:r>
              <a:rPr lang="en-US" sz="2400" dirty="0">
                <a:solidFill>
                  <a:srgbClr val="00B0F0"/>
                </a:solidFill>
              </a:rPr>
              <a:t>manufacturing and industrial </a:t>
            </a:r>
            <a:r>
              <a:rPr lang="en-US" sz="2400" dirty="0" smtClean="0"/>
              <a:t>settings </a:t>
            </a:r>
            <a:r>
              <a:rPr lang="en-US" sz="2400" dirty="0"/>
              <a:t>helped remotely manage and control data from equipment. </a:t>
            </a:r>
            <a:endParaRPr lang="en-US" sz="2400" dirty="0" smtClean="0"/>
          </a:p>
          <a:p>
            <a:r>
              <a:rPr lang="en-US" sz="2400" dirty="0" smtClean="0"/>
              <a:t>M2M </a:t>
            </a:r>
            <a:r>
              <a:rPr lang="en-US" sz="2400" dirty="0"/>
              <a:t>has since found applications in other sectors, such as healthcare, business and insurance. M2M is also the foundation for the internet of things (</a:t>
            </a:r>
            <a:r>
              <a:rPr lang="en-US" sz="2400" u="sng" dirty="0">
                <a:hlinkClick r:id="rId4"/>
              </a:rPr>
              <a:t>IoT</a:t>
            </a:r>
            <a:r>
              <a:rPr lang="en-US" sz="2400" dirty="0"/>
              <a:t>).</a:t>
            </a:r>
          </a:p>
          <a:p>
            <a:r>
              <a:rPr lang="en-US" sz="2400" dirty="0" smtClean="0"/>
              <a:t>The </a:t>
            </a:r>
            <a:r>
              <a:rPr lang="en-US" sz="2400" dirty="0"/>
              <a:t>main purpose of machine-to-machine technology is to tap into </a:t>
            </a:r>
            <a:r>
              <a:rPr lang="en-US" sz="2400" u="sng" dirty="0">
                <a:hlinkClick r:id="rId5"/>
              </a:rPr>
              <a:t>sensor</a:t>
            </a:r>
            <a:r>
              <a:rPr lang="en-US" sz="2400" dirty="0"/>
              <a:t> data and transmit it to a network. </a:t>
            </a:r>
            <a:endParaRPr lang="en-US" sz="2400" dirty="0" smtClean="0"/>
          </a:p>
          <a:p>
            <a:r>
              <a:rPr lang="en-US" sz="2400" dirty="0" smtClean="0"/>
              <a:t>M2M </a:t>
            </a:r>
            <a:r>
              <a:rPr lang="en-US" sz="2400" dirty="0"/>
              <a:t>systems often use public networks and access methods -- for example, cellular or </a:t>
            </a:r>
            <a:r>
              <a:rPr lang="en-US" sz="2400" u="sng" dirty="0">
                <a:hlinkClick r:id="rId6"/>
              </a:rPr>
              <a:t>Ethernet</a:t>
            </a:r>
            <a:r>
              <a:rPr lang="en-US" sz="2400" dirty="0"/>
              <a:t> -- to make it more cost-effective.</a:t>
            </a:r>
          </a:p>
          <a:p>
            <a:r>
              <a:rPr lang="en-US" sz="2400" dirty="0"/>
              <a:t> </a:t>
            </a:r>
            <a:r>
              <a:rPr lang="en-US" sz="2400" u="sng" dirty="0">
                <a:hlinkClick r:id="rId7"/>
              </a:rPr>
              <a:t>autonomic computing</a:t>
            </a:r>
            <a:r>
              <a:rPr lang="en-US" sz="2400" dirty="0"/>
              <a:t> software programmed to help a network device interpret data and make decisions. </a:t>
            </a:r>
          </a:p>
        </p:txBody>
      </p:sp>
    </p:spTree>
    <p:extLst>
      <p:ext uri="{BB962C8B-B14F-4D97-AF65-F5344CB8AC3E}">
        <p14:creationId xmlns:p14="http://schemas.microsoft.com/office/powerpoint/2010/main" xmlns="" val="3814573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61119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3999" cy="6857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75696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lstStyle/>
          <a:p>
            <a:r>
              <a:rPr lang="en-US" dirty="0" smtClean="0">
                <a:solidFill>
                  <a:srgbClr val="FF0000"/>
                </a:solidFill>
              </a:rPr>
              <a:t>Applications</a:t>
            </a:r>
            <a:endParaRPr lang="en-US" dirty="0">
              <a:solidFill>
                <a:srgbClr val="FF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9512" y="1052736"/>
            <a:ext cx="8784976"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04770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52736"/>
          </a:xfrm>
        </p:spPr>
        <p:txBody>
          <a:bodyPr/>
          <a:lstStyle/>
          <a:p>
            <a:r>
              <a:rPr lang="en-US" dirty="0" smtClean="0">
                <a:solidFill>
                  <a:srgbClr val="FF0000"/>
                </a:solidFill>
              </a:rPr>
              <a:t>M2M  Architecture</a:t>
            </a:r>
            <a:endParaRPr lang="en-US" dirty="0">
              <a:solidFill>
                <a:srgbClr val="FF0000"/>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196752"/>
            <a:ext cx="9144000" cy="5661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7294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p:spPr>
        <p:txBody>
          <a:bodyPr>
            <a:normAutofit/>
          </a:bodyPr>
          <a:lstStyle/>
          <a:p>
            <a:r>
              <a:rPr lang="en-US" dirty="0">
                <a:solidFill>
                  <a:srgbClr val="FF0000"/>
                </a:solidFill>
              </a:rPr>
              <a:t>M2M  Architecture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80728"/>
            <a:ext cx="9036496"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686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4202"/>
            <a:ext cx="9144000" cy="4134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4149080"/>
            <a:ext cx="9144000" cy="2675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9856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2918"/>
          </a:xfrm>
        </p:spPr>
        <p:txBody>
          <a:bodyPr>
            <a:normAutofit fontScale="90000"/>
          </a:bodyPr>
          <a:lstStyle/>
          <a:p>
            <a:r>
              <a:rPr lang="en-IN" dirty="0" smtClean="0">
                <a:solidFill>
                  <a:srgbClr val="FF0000"/>
                </a:solidFill>
              </a:rPr>
              <a:t>Data Communication</a:t>
            </a:r>
            <a:endParaRPr lang="en-IN" dirty="0">
              <a:solidFill>
                <a:srgbClr val="FF0000"/>
              </a:solidFill>
            </a:endParaRPr>
          </a:p>
        </p:txBody>
      </p:sp>
      <p:sp>
        <p:nvSpPr>
          <p:cNvPr id="3" name="Content Placeholder 2"/>
          <p:cNvSpPr>
            <a:spLocks noGrp="1"/>
          </p:cNvSpPr>
          <p:nvPr>
            <p:ph idx="1"/>
          </p:nvPr>
        </p:nvSpPr>
        <p:spPr>
          <a:xfrm>
            <a:off x="0" y="1000108"/>
            <a:ext cx="9144000" cy="5857892"/>
          </a:xfrm>
        </p:spPr>
        <p:txBody>
          <a:bodyPr>
            <a:normAutofit fontScale="85000" lnSpcReduction="10000"/>
          </a:bodyPr>
          <a:lstStyle/>
          <a:p>
            <a:r>
              <a:rPr lang="en-IN" dirty="0" smtClean="0"/>
              <a:t>most data communications today happens by way of </a:t>
            </a:r>
            <a:r>
              <a:rPr lang="en-IN" dirty="0" smtClean="0">
                <a:solidFill>
                  <a:srgbClr val="0070C0"/>
                </a:solidFill>
              </a:rPr>
              <a:t>packets</a:t>
            </a:r>
            <a:r>
              <a:rPr lang="en-IN" dirty="0" smtClean="0"/>
              <a:t> of information travelling over one or more networks.</a:t>
            </a:r>
          </a:p>
          <a:p>
            <a:r>
              <a:rPr lang="en-IN" dirty="0" smtClean="0"/>
              <a:t>Networks work together through a common protocol, or a set of rules for transmitting and receiving these packets of data. </a:t>
            </a:r>
          </a:p>
          <a:p>
            <a:r>
              <a:rPr lang="en-IN" dirty="0" smtClean="0"/>
              <a:t>Many </a:t>
            </a:r>
            <a:r>
              <a:rPr lang="en-IN" dirty="0" smtClean="0">
                <a:solidFill>
                  <a:srgbClr val="0070C0"/>
                </a:solidFill>
              </a:rPr>
              <a:t>protocols</a:t>
            </a:r>
            <a:r>
              <a:rPr lang="en-IN" dirty="0" smtClean="0"/>
              <a:t> have been developed. </a:t>
            </a:r>
          </a:p>
          <a:p>
            <a:r>
              <a:rPr lang="en-IN" dirty="0" smtClean="0"/>
              <a:t>One of the most widely used is the </a:t>
            </a:r>
            <a:r>
              <a:rPr lang="en-IN" dirty="0" smtClean="0">
                <a:solidFill>
                  <a:srgbClr val="0070C0"/>
                </a:solidFill>
              </a:rPr>
              <a:t>Transmission Control Protocol/Internet Protocol (TCP/IP). </a:t>
            </a:r>
          </a:p>
          <a:p>
            <a:r>
              <a:rPr lang="en-IN" dirty="0" smtClean="0"/>
              <a:t>Generic protocol model used in describing network communications known as the </a:t>
            </a:r>
            <a:r>
              <a:rPr lang="en-IN" dirty="0" smtClean="0">
                <a:solidFill>
                  <a:srgbClr val="0070C0"/>
                </a:solidFill>
              </a:rPr>
              <a:t>Open System Interconnection</a:t>
            </a:r>
            <a:r>
              <a:rPr lang="en-IN" dirty="0" smtClean="0"/>
              <a:t> (OSI) model is useful for comparing and contrasting different protocols. </a:t>
            </a:r>
          </a:p>
          <a:p>
            <a:r>
              <a:rPr lang="en-IN" dirty="0" smtClean="0"/>
              <a:t>It is a general-purpose paradigm for describing how </a:t>
            </a:r>
            <a:r>
              <a:rPr lang="en-IN" dirty="0" smtClean="0">
                <a:solidFill>
                  <a:srgbClr val="0070C0"/>
                </a:solidFill>
              </a:rPr>
              <a:t>computers communicate </a:t>
            </a:r>
            <a:r>
              <a:rPr lang="en-IN" dirty="0" smtClean="0"/>
              <a:t>with one another over a network.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b="1" dirty="0" smtClean="0">
                <a:solidFill>
                  <a:srgbClr val="FF0000"/>
                </a:solidFill>
              </a:rPr>
              <a:t>UNIT I: FUNDAMENTALS OF IoT</a:t>
            </a:r>
            <a:endParaRPr lang="en-US" dirty="0">
              <a:solidFill>
                <a:srgbClr val="FF0000"/>
              </a:solidFill>
            </a:endParaRPr>
          </a:p>
        </p:txBody>
      </p:sp>
      <p:sp>
        <p:nvSpPr>
          <p:cNvPr id="3" name="Content Placeholder 2"/>
          <p:cNvSpPr>
            <a:spLocks noGrp="1"/>
          </p:cNvSpPr>
          <p:nvPr>
            <p:ph idx="1"/>
          </p:nvPr>
        </p:nvSpPr>
        <p:spPr>
          <a:xfrm>
            <a:off x="0" y="838200"/>
            <a:ext cx="9144000" cy="6019800"/>
          </a:xfrm>
        </p:spPr>
        <p:txBody>
          <a:bodyPr>
            <a:normAutofit/>
          </a:bodyPr>
          <a:lstStyle/>
          <a:p>
            <a:pPr algn="just"/>
            <a:r>
              <a:rPr lang="en-US" sz="2800" dirty="0" smtClean="0">
                <a:solidFill>
                  <a:srgbClr val="0070C0"/>
                </a:solidFill>
              </a:rPr>
              <a:t>Evolution</a:t>
            </a:r>
            <a:r>
              <a:rPr lang="en-US" sz="2800" dirty="0" smtClean="0"/>
              <a:t> </a:t>
            </a:r>
            <a:r>
              <a:rPr lang="en-US" sz="2800" dirty="0"/>
              <a:t>of Internet of Things, Enabling </a:t>
            </a:r>
            <a:r>
              <a:rPr lang="en-US" sz="2800" dirty="0" smtClean="0"/>
              <a:t>Technologies</a:t>
            </a:r>
          </a:p>
          <a:p>
            <a:pPr algn="just"/>
            <a:r>
              <a:rPr lang="en-US" sz="2800" dirty="0" smtClean="0">
                <a:solidFill>
                  <a:srgbClr val="0070C0"/>
                </a:solidFill>
              </a:rPr>
              <a:t>M2M</a:t>
            </a:r>
            <a:r>
              <a:rPr lang="en-US" sz="2800" dirty="0" smtClean="0"/>
              <a:t> Communication</a:t>
            </a:r>
          </a:p>
          <a:p>
            <a:pPr algn="just"/>
            <a:r>
              <a:rPr lang="en-US" sz="2800" dirty="0" smtClean="0"/>
              <a:t>IoT </a:t>
            </a:r>
            <a:r>
              <a:rPr lang="en-US" sz="2800" dirty="0"/>
              <a:t>World Forum (</a:t>
            </a:r>
            <a:r>
              <a:rPr lang="en-US" sz="2800" dirty="0" err="1">
                <a:solidFill>
                  <a:srgbClr val="0070C0"/>
                </a:solidFill>
              </a:rPr>
              <a:t>IoTWF</a:t>
            </a:r>
            <a:r>
              <a:rPr lang="en-US" sz="2800" dirty="0"/>
              <a:t>) standardized architecture, </a:t>
            </a:r>
            <a:endParaRPr lang="en-US" sz="2800" dirty="0" smtClean="0"/>
          </a:p>
          <a:p>
            <a:pPr algn="just"/>
            <a:r>
              <a:rPr lang="en-US" sz="2800" dirty="0" smtClean="0"/>
              <a:t>Simplified </a:t>
            </a:r>
            <a:r>
              <a:rPr lang="en-US" sz="2800" dirty="0"/>
              <a:t>IoT </a:t>
            </a:r>
            <a:r>
              <a:rPr lang="en-US" sz="2800" dirty="0" smtClean="0">
                <a:solidFill>
                  <a:srgbClr val="0070C0"/>
                </a:solidFill>
              </a:rPr>
              <a:t>Architecture</a:t>
            </a:r>
          </a:p>
          <a:p>
            <a:pPr algn="just"/>
            <a:r>
              <a:rPr lang="en-US" sz="2800" dirty="0" smtClean="0"/>
              <a:t>Core </a:t>
            </a:r>
            <a:r>
              <a:rPr lang="en-US" sz="2800" dirty="0"/>
              <a:t>IoT Functional Stack, </a:t>
            </a:r>
            <a:r>
              <a:rPr lang="en-US" sz="2800" dirty="0">
                <a:solidFill>
                  <a:srgbClr val="0070C0"/>
                </a:solidFill>
              </a:rPr>
              <a:t>Fog, Edge and Cloud </a:t>
            </a:r>
            <a:r>
              <a:rPr lang="en-US" sz="2800" dirty="0"/>
              <a:t>in </a:t>
            </a:r>
            <a:r>
              <a:rPr lang="en-US" sz="2800" dirty="0" smtClean="0"/>
              <a:t>IoT</a:t>
            </a:r>
          </a:p>
          <a:p>
            <a:pPr algn="just"/>
            <a:r>
              <a:rPr lang="en-US" sz="2800" dirty="0" smtClean="0"/>
              <a:t> </a:t>
            </a:r>
            <a:r>
              <a:rPr lang="en-US" sz="2800" dirty="0">
                <a:solidFill>
                  <a:srgbClr val="0070C0"/>
                </a:solidFill>
              </a:rPr>
              <a:t>Functional blocks </a:t>
            </a:r>
            <a:r>
              <a:rPr lang="en-US" sz="2800" dirty="0"/>
              <a:t>of an IoT ecosystem, Sensors, Actuators, Smart Objects and Connecting Smart Objects.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419600"/>
            <a:ext cx="9144000" cy="2438399"/>
          </a:xfrm>
          <a:prstGeom prst="rect">
            <a:avLst/>
          </a:prstGeom>
          <a:ln>
            <a:noFill/>
          </a:ln>
          <a:effectLst>
            <a:softEdge rad="112500"/>
          </a:effectLst>
        </p:spPr>
      </p:pic>
    </p:spTree>
    <p:extLst>
      <p:ext uri="{BB962C8B-B14F-4D97-AF65-F5344CB8AC3E}">
        <p14:creationId xmlns:p14="http://schemas.microsoft.com/office/powerpoint/2010/main" xmlns="" val="152083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712"/>
          </a:xfrm>
        </p:spPr>
        <p:txBody>
          <a:bodyPr/>
          <a:lstStyle/>
          <a:p>
            <a:r>
              <a:rPr lang="en-US" dirty="0" smtClean="0">
                <a:solidFill>
                  <a:srgbClr val="FF0000"/>
                </a:solidFill>
              </a:rPr>
              <a:t>OSI Model</a:t>
            </a:r>
            <a:endParaRPr lang="en-US" dirty="0">
              <a:solidFill>
                <a:srgbClr val="FF0000"/>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 y="908720"/>
            <a:ext cx="3563887" cy="5832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07904" y="980728"/>
            <a:ext cx="5436096" cy="5702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3747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32"/>
          </a:xfrm>
        </p:spPr>
        <p:txBody>
          <a:bodyPr/>
          <a:lstStyle/>
          <a:p>
            <a:r>
              <a:rPr lang="en-IN" dirty="0" smtClean="0">
                <a:solidFill>
                  <a:srgbClr val="FF0000"/>
                </a:solidFill>
              </a:rPr>
              <a:t>OSI Model</a:t>
            </a:r>
            <a:endParaRPr lang="en-IN" dirty="0">
              <a:solidFill>
                <a:srgbClr val="FF000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0" y="785794"/>
            <a:ext cx="9144000" cy="6072206"/>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p:spPr>
        <p:txBody>
          <a:bodyPr>
            <a:normAutofit/>
          </a:bodyPr>
          <a:lstStyle/>
          <a:p>
            <a:r>
              <a:rPr lang="en-US" dirty="0" smtClean="0">
                <a:solidFill>
                  <a:srgbClr val="FF0000"/>
                </a:solidFill>
              </a:rPr>
              <a:t>OSI and TCP-IP Model Layers</a:t>
            </a:r>
            <a:endParaRPr lang="en-US" dirty="0">
              <a:solidFill>
                <a:srgbClr val="FF0000"/>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071546"/>
            <a:ext cx="9143999" cy="57864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18075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64096"/>
          </a:xfrm>
        </p:spPr>
        <p:txBody>
          <a:bodyPr/>
          <a:lstStyle/>
          <a:p>
            <a:r>
              <a:rPr lang="en-IN" dirty="0" smtClean="0">
                <a:solidFill>
                  <a:srgbClr val="FF0000"/>
                </a:solidFill>
              </a:rPr>
              <a:t>IOT Network Technologies</a:t>
            </a:r>
            <a:endParaRPr lang="en-IN" dirty="0">
              <a:solidFill>
                <a:srgbClr val="FF0000"/>
              </a:solidFill>
            </a:endParaRPr>
          </a:p>
        </p:txBody>
      </p:sp>
      <p:sp>
        <p:nvSpPr>
          <p:cNvPr id="3" name="Content Placeholder 2"/>
          <p:cNvSpPr>
            <a:spLocks noGrp="1"/>
          </p:cNvSpPr>
          <p:nvPr>
            <p:ph idx="1"/>
          </p:nvPr>
        </p:nvSpPr>
        <p:spPr>
          <a:xfrm>
            <a:off x="107504" y="1340768"/>
            <a:ext cx="9036496" cy="5517232"/>
          </a:xfrm>
        </p:spPr>
        <p:txBody>
          <a:bodyPr>
            <a:normAutofit fontScale="47500" lnSpcReduction="20000"/>
          </a:bodyPr>
          <a:lstStyle/>
          <a:p>
            <a:r>
              <a:rPr lang="en-IN" sz="5800" dirty="0" smtClean="0">
                <a:solidFill>
                  <a:srgbClr val="00B0F0"/>
                </a:solidFill>
                <a:latin typeface="Times New Roman" pitchFamily="18" charset="0"/>
                <a:cs typeface="Times New Roman" pitchFamily="18" charset="0"/>
              </a:rPr>
              <a:t>LPWAN</a:t>
            </a:r>
          </a:p>
          <a:p>
            <a:r>
              <a:rPr lang="en-IN" sz="5800" dirty="0" smtClean="0">
                <a:solidFill>
                  <a:srgbClr val="00B0F0"/>
                </a:solidFill>
                <a:latin typeface="Times New Roman" pitchFamily="18" charset="0"/>
                <a:cs typeface="Times New Roman" pitchFamily="18" charset="0"/>
              </a:rPr>
              <a:t>Cellular</a:t>
            </a:r>
          </a:p>
          <a:p>
            <a:r>
              <a:rPr lang="en-US" sz="5800" dirty="0">
                <a:solidFill>
                  <a:srgbClr val="00B0F0"/>
                </a:solidFill>
                <a:latin typeface="Times New Roman" pitchFamily="18" charset="0"/>
                <a:cs typeface="Times New Roman" pitchFamily="18" charset="0"/>
              </a:rPr>
              <a:t>Bluetooth Low Energy (BLE) </a:t>
            </a:r>
            <a:endParaRPr lang="en-US" sz="5800" dirty="0" smtClean="0">
              <a:solidFill>
                <a:srgbClr val="00B0F0"/>
              </a:solidFill>
              <a:latin typeface="Times New Roman" pitchFamily="18" charset="0"/>
              <a:cs typeface="Times New Roman" pitchFamily="18" charset="0"/>
            </a:endParaRPr>
          </a:p>
          <a:p>
            <a:r>
              <a:rPr lang="en-US" sz="5800" dirty="0">
                <a:solidFill>
                  <a:srgbClr val="00B0F0"/>
                </a:solidFill>
                <a:latin typeface="Times New Roman" pitchFamily="18" charset="0"/>
                <a:cs typeface="Times New Roman" pitchFamily="18" charset="0"/>
              </a:rPr>
              <a:t>ZigBee </a:t>
            </a:r>
            <a:endParaRPr lang="en-US" sz="5800" dirty="0" smtClean="0">
              <a:solidFill>
                <a:srgbClr val="00B0F0"/>
              </a:solidFill>
              <a:latin typeface="Times New Roman" pitchFamily="18" charset="0"/>
              <a:cs typeface="Times New Roman" pitchFamily="18" charset="0"/>
            </a:endParaRPr>
          </a:p>
          <a:p>
            <a:r>
              <a:rPr lang="en-US" sz="5800" dirty="0">
                <a:solidFill>
                  <a:srgbClr val="00B0F0"/>
                </a:solidFill>
                <a:latin typeface="Times New Roman" pitchFamily="18" charset="0"/>
                <a:cs typeface="Times New Roman" pitchFamily="18" charset="0"/>
              </a:rPr>
              <a:t>NFC </a:t>
            </a:r>
            <a:endParaRPr lang="en-US" sz="5800" dirty="0" smtClean="0">
              <a:solidFill>
                <a:srgbClr val="00B0F0"/>
              </a:solidFill>
              <a:latin typeface="Times New Roman" pitchFamily="18" charset="0"/>
              <a:cs typeface="Times New Roman" pitchFamily="18" charset="0"/>
            </a:endParaRPr>
          </a:p>
          <a:p>
            <a:r>
              <a:rPr lang="en-US" sz="5800" dirty="0">
                <a:solidFill>
                  <a:srgbClr val="00B0F0"/>
                </a:solidFill>
                <a:latin typeface="Times New Roman" pitchFamily="18" charset="0"/>
                <a:cs typeface="Times New Roman" pitchFamily="18" charset="0"/>
              </a:rPr>
              <a:t>RFID </a:t>
            </a:r>
            <a:endParaRPr lang="en-US" sz="5800" dirty="0" smtClean="0">
              <a:solidFill>
                <a:srgbClr val="00B0F0"/>
              </a:solidFill>
              <a:latin typeface="Times New Roman" pitchFamily="18" charset="0"/>
              <a:cs typeface="Times New Roman" pitchFamily="18" charset="0"/>
            </a:endParaRPr>
          </a:p>
          <a:p>
            <a:r>
              <a:rPr lang="en-US" sz="5800" dirty="0" err="1">
                <a:solidFill>
                  <a:srgbClr val="00B0F0"/>
                </a:solidFill>
                <a:latin typeface="Times New Roman" pitchFamily="18" charset="0"/>
                <a:cs typeface="Times New Roman" pitchFamily="18" charset="0"/>
              </a:rPr>
              <a:t>Wifi</a:t>
            </a:r>
            <a:r>
              <a:rPr lang="en-US" sz="5800" dirty="0">
                <a:solidFill>
                  <a:srgbClr val="00B0F0"/>
                </a:solidFill>
                <a:latin typeface="Times New Roman" pitchFamily="18" charset="0"/>
                <a:cs typeface="Times New Roman" pitchFamily="18" charset="0"/>
              </a:rPr>
              <a:t> </a:t>
            </a:r>
            <a:endParaRPr lang="en-US" sz="5800" dirty="0" smtClean="0">
              <a:solidFill>
                <a:srgbClr val="00B0F0"/>
              </a:solidFill>
              <a:latin typeface="Times New Roman" pitchFamily="18" charset="0"/>
              <a:cs typeface="Times New Roman" pitchFamily="18" charset="0"/>
            </a:endParaRPr>
          </a:p>
          <a:p>
            <a:r>
              <a:rPr lang="en-US" sz="5800" dirty="0">
                <a:solidFill>
                  <a:srgbClr val="00B0F0"/>
                </a:solidFill>
                <a:latin typeface="Times New Roman" pitchFamily="18" charset="0"/>
                <a:cs typeface="Times New Roman" pitchFamily="18" charset="0"/>
              </a:rPr>
              <a:t>Ethernet </a:t>
            </a:r>
            <a:br>
              <a:rPr lang="en-US" sz="5800" dirty="0">
                <a:solidFill>
                  <a:srgbClr val="00B0F0"/>
                </a:solidFill>
                <a:latin typeface="Times New Roman" pitchFamily="18" charset="0"/>
                <a:cs typeface="Times New Roman" pitchFamily="18" charset="0"/>
              </a:rPr>
            </a:br>
            <a:r>
              <a:rPr lang="en-US" sz="5800" dirty="0">
                <a:solidFill>
                  <a:srgbClr val="00B0F0"/>
                </a:solidFill>
                <a:latin typeface="Times New Roman" pitchFamily="18" charset="0"/>
                <a:cs typeface="Times New Roman" pitchFamily="18" charset="0"/>
              </a:rPr>
              <a:t/>
            </a:r>
            <a:br>
              <a:rPr lang="en-US" sz="5800" dirty="0">
                <a:solidFill>
                  <a:srgbClr val="00B0F0"/>
                </a:solidFill>
                <a:latin typeface="Times New Roman" pitchFamily="18" charset="0"/>
                <a:cs typeface="Times New Roman" pitchFamily="18" charset="0"/>
              </a:rPr>
            </a:br>
            <a:r>
              <a:rPr lang="en-US" dirty="0">
                <a:solidFill>
                  <a:srgbClr val="00B0F0"/>
                </a:solidFill>
              </a:rPr>
              <a:t/>
            </a:r>
            <a:br>
              <a:rPr lang="en-US" dirty="0">
                <a:solidFill>
                  <a:srgbClr val="00B0F0"/>
                </a:solidFill>
              </a:rPr>
            </a:br>
            <a:r>
              <a:rPr lang="en-US" dirty="0">
                <a:solidFill>
                  <a:srgbClr val="00B0F0"/>
                </a:solidFill>
              </a:rPr>
              <a:t/>
            </a:r>
            <a:br>
              <a:rPr lang="en-US" dirty="0">
                <a:solidFill>
                  <a:srgbClr val="00B0F0"/>
                </a:solidFill>
              </a:rPr>
            </a:br>
            <a:r>
              <a:rPr lang="en-US" dirty="0">
                <a:solidFill>
                  <a:srgbClr val="00B0F0"/>
                </a:solidFill>
              </a:rPr>
              <a:t/>
            </a:r>
            <a:br>
              <a:rPr lang="en-US" dirty="0">
                <a:solidFill>
                  <a:srgbClr val="00B0F0"/>
                </a:solidFill>
              </a:rPr>
            </a:br>
            <a:r>
              <a:rPr lang="en-US" dirty="0">
                <a:solidFill>
                  <a:srgbClr val="00B0F0"/>
                </a:solidFill>
              </a:rPr>
              <a:t/>
            </a:r>
            <a:br>
              <a:rPr lang="en-US" dirty="0">
                <a:solidFill>
                  <a:srgbClr val="00B0F0"/>
                </a:solidFill>
              </a:rPr>
            </a:br>
            <a:r>
              <a:rPr lang="en-IN" b="1" dirty="0" smtClean="0">
                <a:solidFill>
                  <a:srgbClr val="FF0000"/>
                </a:solidFill>
              </a:rPr>
              <a:t> </a:t>
            </a:r>
            <a:br>
              <a:rPr lang="en-IN" b="1" dirty="0" smtClean="0">
                <a:solidFill>
                  <a:srgbClr val="FF0000"/>
                </a:solidFill>
              </a:rPr>
            </a:br>
            <a:endParaRPr lang="en-IN" dirty="0"/>
          </a:p>
        </p:txBody>
      </p:sp>
    </p:spTree>
    <p:extLst>
      <p:ext uri="{BB962C8B-B14F-4D97-AF65-F5344CB8AC3E}">
        <p14:creationId xmlns:p14="http://schemas.microsoft.com/office/powerpoint/2010/main" xmlns="" val="947291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20688"/>
          </a:xfrm>
        </p:spPr>
        <p:txBody>
          <a:bodyPr>
            <a:normAutofit fontScale="90000"/>
          </a:bodyPr>
          <a:lstStyle/>
          <a:p>
            <a:r>
              <a:rPr lang="en-IN" b="1" dirty="0" smtClean="0">
                <a:solidFill>
                  <a:srgbClr val="FF0000"/>
                </a:solidFill>
              </a:rPr>
              <a:t>LPWAN</a:t>
            </a:r>
            <a:endParaRPr lang="en-IN" dirty="0">
              <a:solidFill>
                <a:srgbClr val="FF0000"/>
              </a:solidFill>
            </a:endParaRPr>
          </a:p>
        </p:txBody>
      </p:sp>
      <p:sp>
        <p:nvSpPr>
          <p:cNvPr id="3" name="Content Placeholder 2"/>
          <p:cNvSpPr>
            <a:spLocks noGrp="1"/>
          </p:cNvSpPr>
          <p:nvPr>
            <p:ph idx="1"/>
          </p:nvPr>
        </p:nvSpPr>
        <p:spPr>
          <a:xfrm>
            <a:off x="0" y="620688"/>
            <a:ext cx="9144000" cy="6237312"/>
          </a:xfrm>
        </p:spPr>
        <p:txBody>
          <a:bodyPr>
            <a:normAutofit/>
          </a:bodyPr>
          <a:lstStyle/>
          <a:p>
            <a:pPr algn="just"/>
            <a:r>
              <a:rPr lang="en-IN" sz="2400" dirty="0" smtClean="0"/>
              <a:t>technologies designed for low-power, long-range wireless communication. </a:t>
            </a:r>
          </a:p>
          <a:p>
            <a:pPr algn="just"/>
            <a:r>
              <a:rPr lang="en-IN" sz="2400" dirty="0" smtClean="0"/>
              <a:t>They are ideal for large-scale deployments of low-power </a:t>
            </a:r>
            <a:r>
              <a:rPr lang="en-IN" sz="2400" dirty="0" err="1" smtClean="0"/>
              <a:t>IoT</a:t>
            </a:r>
            <a:r>
              <a:rPr lang="en-IN" sz="2400" dirty="0" smtClean="0"/>
              <a:t> devices such as wireless sensors. </a:t>
            </a:r>
          </a:p>
          <a:p>
            <a:pPr algn="just"/>
            <a:r>
              <a:rPr lang="en-IN" sz="2400" dirty="0" smtClean="0"/>
              <a:t>LPWAN technologies include </a:t>
            </a:r>
            <a:r>
              <a:rPr lang="en-IN" sz="2400" dirty="0" err="1" smtClean="0"/>
              <a:t>LoRa</a:t>
            </a:r>
            <a:r>
              <a:rPr lang="en-IN" sz="2400" dirty="0" smtClean="0"/>
              <a:t> (</a:t>
            </a:r>
            <a:r>
              <a:rPr lang="en-IN" sz="2400" dirty="0" err="1" smtClean="0"/>
              <a:t>LongRange</a:t>
            </a:r>
            <a:r>
              <a:rPr lang="en-IN" sz="2400" dirty="0" smtClean="0"/>
              <a:t> physical layer protocol), Haystack, </a:t>
            </a:r>
            <a:r>
              <a:rPr lang="en-IN" sz="2400" dirty="0" err="1" smtClean="0"/>
              <a:t>SigFox</a:t>
            </a:r>
            <a:r>
              <a:rPr lang="en-IN" sz="2400" dirty="0" smtClean="0"/>
              <a:t>, LTE-M and NB-IoT (Narrow-Band IoT). </a:t>
            </a:r>
          </a:p>
          <a:p>
            <a:pPr algn="just"/>
            <a:r>
              <a:rPr lang="en-US" sz="2400" dirty="0"/>
              <a:t>3.5 billion devices </a:t>
            </a:r>
            <a:r>
              <a:rPr lang="en-US" sz="2400" dirty="0" smtClean="0"/>
              <a:t>by  </a:t>
            </a:r>
            <a:r>
              <a:rPr lang="en-US" sz="2400" dirty="0" smtClean="0">
                <a:hlinkClick r:id="rId2"/>
              </a:rPr>
              <a:t> </a:t>
            </a:r>
            <a:r>
              <a:rPr lang="en-US" sz="2800" dirty="0" smtClean="0">
                <a:hlinkClick r:id="rId2"/>
              </a:rPr>
              <a:t>2021</a:t>
            </a:r>
            <a:r>
              <a:rPr lang="en-US" sz="2800" dirty="0"/>
              <a:t>.</a:t>
            </a:r>
            <a:endParaRPr lang="en-IN" sz="2800" dirty="0" smtClean="0"/>
          </a:p>
          <a:p>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861049"/>
            <a:ext cx="9144000" cy="2996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35640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fontScale="90000"/>
          </a:bodyPr>
          <a:lstStyle/>
          <a:p>
            <a:r>
              <a:rPr lang="en-IN" b="1" dirty="0" smtClean="0">
                <a:solidFill>
                  <a:srgbClr val="FF0000"/>
                </a:solidFill>
              </a:rPr>
              <a:t/>
            </a:r>
            <a:br>
              <a:rPr lang="en-IN" b="1" dirty="0" smtClean="0">
                <a:solidFill>
                  <a:srgbClr val="FF0000"/>
                </a:solidFill>
              </a:rPr>
            </a:br>
            <a:r>
              <a:rPr lang="en-IN" b="1" dirty="0" smtClean="0">
                <a:solidFill>
                  <a:srgbClr val="FF0000"/>
                </a:solidFill>
              </a:rPr>
              <a:t>Cellular  Network</a:t>
            </a:r>
            <a:br>
              <a:rPr lang="en-IN" b="1" dirty="0" smtClean="0">
                <a:solidFill>
                  <a:srgbClr val="FF0000"/>
                </a:solidFill>
              </a:rPr>
            </a:br>
            <a:endParaRPr lang="en-IN" dirty="0">
              <a:solidFill>
                <a:srgbClr val="FF0000"/>
              </a:solidFill>
            </a:endParaRPr>
          </a:p>
        </p:txBody>
      </p:sp>
      <p:sp>
        <p:nvSpPr>
          <p:cNvPr id="3" name="Content Placeholder 2"/>
          <p:cNvSpPr>
            <a:spLocks noGrp="1"/>
          </p:cNvSpPr>
          <p:nvPr>
            <p:ph idx="1"/>
          </p:nvPr>
        </p:nvSpPr>
        <p:spPr>
          <a:xfrm>
            <a:off x="0" y="836712"/>
            <a:ext cx="9144000" cy="6021288"/>
          </a:xfrm>
        </p:spPr>
        <p:txBody>
          <a:bodyPr>
            <a:normAutofit fontScale="70000" lnSpcReduction="20000"/>
          </a:bodyPr>
          <a:lstStyle/>
          <a:p>
            <a:endParaRPr lang="en-IN" dirty="0" smtClean="0"/>
          </a:p>
          <a:p>
            <a:pPr algn="just"/>
            <a:r>
              <a:rPr lang="en-US" dirty="0"/>
              <a:t>Cellular networks provide the backbone </a:t>
            </a:r>
            <a:r>
              <a:rPr lang="en-US" dirty="0" smtClean="0"/>
              <a:t>for </a:t>
            </a:r>
            <a:r>
              <a:rPr lang="en-US" dirty="0"/>
              <a:t>access the internet, send </a:t>
            </a:r>
            <a:r>
              <a:rPr lang="en-US" dirty="0" smtClean="0"/>
              <a:t>messages and making connections.</a:t>
            </a:r>
          </a:p>
          <a:p>
            <a:pPr algn="just"/>
            <a:r>
              <a:rPr lang="en-US" dirty="0"/>
              <a:t>tradeoff between power consumption, </a:t>
            </a:r>
            <a:r>
              <a:rPr lang="en-US" b="1" dirty="0">
                <a:solidFill>
                  <a:srgbClr val="00B0F0"/>
                </a:solidFill>
              </a:rPr>
              <a:t>range, and </a:t>
            </a:r>
            <a:r>
              <a:rPr lang="en-US" b="1" dirty="0" smtClean="0">
                <a:solidFill>
                  <a:srgbClr val="00B0F0"/>
                </a:solidFill>
              </a:rPr>
              <a:t>bandwidth</a:t>
            </a:r>
          </a:p>
          <a:p>
            <a:pPr algn="just"/>
            <a:r>
              <a:rPr lang="en-US" dirty="0" smtClean="0"/>
              <a:t>2G</a:t>
            </a:r>
            <a:r>
              <a:rPr lang="en-US" dirty="0"/>
              <a:t>, 3G, and 4G </a:t>
            </a:r>
            <a:r>
              <a:rPr lang="en-US" dirty="0" smtClean="0"/>
              <a:t>are different </a:t>
            </a:r>
            <a:r>
              <a:rPr lang="en-US" dirty="0"/>
              <a:t>generations of cellular </a:t>
            </a:r>
            <a:r>
              <a:rPr lang="en-US" dirty="0" smtClean="0"/>
              <a:t>networks  </a:t>
            </a:r>
            <a:r>
              <a:rPr lang="en-US" dirty="0"/>
              <a:t>but new cellular technologies like Cat-1, LTE-M, and NB-IoT are aimed specifically at IoT applications. </a:t>
            </a:r>
            <a:endParaRPr lang="en-US" dirty="0" smtClean="0"/>
          </a:p>
          <a:p>
            <a:pPr algn="just"/>
            <a:r>
              <a:rPr lang="en-IN" dirty="0" smtClean="0"/>
              <a:t>The </a:t>
            </a:r>
            <a:r>
              <a:rPr lang="en-IN" dirty="0" smtClean="0">
                <a:solidFill>
                  <a:srgbClr val="00B0F0"/>
                </a:solidFill>
              </a:rPr>
              <a:t>LPWAN NB-IoT and LTE-M </a:t>
            </a:r>
            <a:r>
              <a:rPr lang="en-IN" dirty="0" smtClean="0"/>
              <a:t>standards address low-power, low-cost IoT communication options using existing cellular networks. </a:t>
            </a:r>
          </a:p>
          <a:p>
            <a:pPr algn="just"/>
            <a:r>
              <a:rPr lang="en-IN" dirty="0" smtClean="0">
                <a:solidFill>
                  <a:srgbClr val="00B0F0"/>
                </a:solidFill>
              </a:rPr>
              <a:t>NB-IoT</a:t>
            </a:r>
            <a:r>
              <a:rPr lang="en-IN" dirty="0" smtClean="0"/>
              <a:t> is the newest of these standards and is focused on long-range communication between large numbers of primarily indoor devices.</a:t>
            </a:r>
          </a:p>
          <a:p>
            <a:pPr algn="just"/>
            <a:r>
              <a:rPr lang="en-IN" dirty="0" smtClean="0">
                <a:solidFill>
                  <a:srgbClr val="0070C0"/>
                </a:solidFill>
              </a:rPr>
              <a:t>LTE-M and NB-IoT </a:t>
            </a:r>
            <a:r>
              <a:rPr lang="en-IN" dirty="0" smtClean="0"/>
              <a:t>were developed specifically for IoT, however existing cellular technologies are also frequently adopted for long-range wireless communication. </a:t>
            </a:r>
          </a:p>
          <a:p>
            <a:pPr algn="just"/>
            <a:r>
              <a:rPr lang="en-IN" dirty="0" smtClean="0"/>
              <a:t>While this has included </a:t>
            </a:r>
            <a:r>
              <a:rPr lang="en-IN" dirty="0" smtClean="0">
                <a:solidFill>
                  <a:srgbClr val="0070C0"/>
                </a:solidFill>
              </a:rPr>
              <a:t>2G</a:t>
            </a:r>
            <a:r>
              <a:rPr lang="en-IN" dirty="0" smtClean="0"/>
              <a:t> (GSM) in legacy devices (and currently being phased out), </a:t>
            </a:r>
            <a:r>
              <a:rPr lang="en-IN" dirty="0" smtClean="0">
                <a:solidFill>
                  <a:srgbClr val="0070C0"/>
                </a:solidFill>
              </a:rPr>
              <a:t>CDMA</a:t>
            </a:r>
            <a:r>
              <a:rPr lang="en-IN" dirty="0" smtClean="0"/>
              <a:t> (also being retired or phased out), it also includes 3G, which is rapidly being phased out with several network providers retiring all </a:t>
            </a:r>
            <a:r>
              <a:rPr lang="en-IN" dirty="0" smtClean="0">
                <a:solidFill>
                  <a:srgbClr val="0070C0"/>
                </a:solidFill>
              </a:rPr>
              <a:t>3G</a:t>
            </a:r>
            <a:r>
              <a:rPr lang="en-IN" dirty="0" smtClean="0"/>
              <a:t> devices. </a:t>
            </a:r>
            <a:r>
              <a:rPr lang="en-IN" dirty="0" smtClean="0">
                <a:solidFill>
                  <a:srgbClr val="0070C0"/>
                </a:solidFill>
              </a:rPr>
              <a:t>4G</a:t>
            </a:r>
            <a:r>
              <a:rPr lang="en-IN" dirty="0" smtClean="0"/>
              <a:t> is still active and will be until </a:t>
            </a:r>
            <a:r>
              <a:rPr lang="en-IN" dirty="0" smtClean="0">
                <a:solidFill>
                  <a:srgbClr val="0070C0"/>
                </a:solidFill>
              </a:rPr>
              <a:t>5G </a:t>
            </a:r>
            <a:r>
              <a:rPr lang="en-IN" dirty="0" smtClean="0"/>
              <a:t>becomes fully available and implemented. </a:t>
            </a:r>
          </a:p>
          <a:p>
            <a:endParaRPr lang="en-IN" dirty="0"/>
          </a:p>
        </p:txBody>
      </p:sp>
    </p:spTree>
    <p:extLst>
      <p:ext uri="{BB962C8B-B14F-4D97-AF65-F5344CB8AC3E}">
        <p14:creationId xmlns:p14="http://schemas.microsoft.com/office/powerpoint/2010/main" xmlns="" val="982790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712"/>
          </a:xfrm>
        </p:spPr>
        <p:txBody>
          <a:bodyPr/>
          <a:lstStyle/>
          <a:p>
            <a:r>
              <a:rPr lang="en-US" dirty="0">
                <a:solidFill>
                  <a:srgbClr val="FF0000"/>
                </a:solidFill>
              </a:rPr>
              <a:t>Bluetooth Low Energy (BLE)</a:t>
            </a:r>
            <a:endParaRPr lang="en-IN" dirty="0">
              <a:solidFill>
                <a:srgbClr val="FF0000"/>
              </a:solidFill>
            </a:endParaRPr>
          </a:p>
        </p:txBody>
      </p:sp>
      <p:sp>
        <p:nvSpPr>
          <p:cNvPr id="3" name="Content Placeholder 2"/>
          <p:cNvSpPr>
            <a:spLocks noGrp="1"/>
          </p:cNvSpPr>
          <p:nvPr>
            <p:ph idx="1"/>
          </p:nvPr>
        </p:nvSpPr>
        <p:spPr>
          <a:xfrm>
            <a:off x="0" y="692696"/>
            <a:ext cx="9144000" cy="6048672"/>
          </a:xfrm>
        </p:spPr>
        <p:txBody>
          <a:bodyPr>
            <a:normAutofit/>
          </a:bodyPr>
          <a:lstStyle/>
          <a:p>
            <a:pPr algn="just"/>
            <a:r>
              <a:rPr lang="en-US" sz="2000" dirty="0" smtClean="0"/>
              <a:t>low </a:t>
            </a:r>
            <a:r>
              <a:rPr lang="en-US" sz="2000" dirty="0"/>
              <a:t>power wireless communication technology that can be used over a short distance to enable smart devices to </a:t>
            </a:r>
            <a:r>
              <a:rPr lang="en-US" sz="2000" dirty="0" smtClean="0"/>
              <a:t>communicate</a:t>
            </a:r>
          </a:p>
          <a:p>
            <a:pPr algn="just"/>
            <a:r>
              <a:rPr lang="en-US" sz="2000" dirty="0" smtClean="0">
                <a:solidFill>
                  <a:srgbClr val="0070C0"/>
                </a:solidFill>
              </a:rPr>
              <a:t>short-range</a:t>
            </a:r>
            <a:r>
              <a:rPr lang="en-US" sz="2000" dirty="0" smtClean="0"/>
              <a:t> </a:t>
            </a:r>
            <a:r>
              <a:rPr lang="en-US" sz="2000" dirty="0"/>
              <a:t>(no more than 100 meters</a:t>
            </a:r>
            <a:r>
              <a:rPr lang="en-US" sz="2000" dirty="0" smtClean="0"/>
              <a:t>) communication,</a:t>
            </a:r>
            <a:r>
              <a:rPr lang="en-US" sz="2000" dirty="0"/>
              <a:t> </a:t>
            </a:r>
            <a:r>
              <a:rPr lang="en-US" sz="2000" dirty="0">
                <a:solidFill>
                  <a:srgbClr val="FF0000"/>
                </a:solidFill>
              </a:rPr>
              <a:t>Low bandwidth </a:t>
            </a:r>
            <a:r>
              <a:rPr lang="en-US" sz="2000" dirty="0"/>
              <a:t>– perfect for collecting data from sensor devices</a:t>
            </a:r>
          </a:p>
          <a:p>
            <a:pPr algn="just"/>
            <a:r>
              <a:rPr lang="en-US" sz="2000" dirty="0" smtClean="0"/>
              <a:t>BLE </a:t>
            </a:r>
            <a:r>
              <a:rPr lang="en-US" sz="2000" dirty="0"/>
              <a:t>is best suited to devices that transmit </a:t>
            </a:r>
            <a:r>
              <a:rPr lang="en-US" sz="2000" dirty="0">
                <a:solidFill>
                  <a:srgbClr val="0070C0"/>
                </a:solidFill>
              </a:rPr>
              <a:t>low</a:t>
            </a:r>
            <a:br>
              <a:rPr lang="en-US" sz="2000" dirty="0">
                <a:solidFill>
                  <a:srgbClr val="0070C0"/>
                </a:solidFill>
              </a:rPr>
            </a:br>
            <a:r>
              <a:rPr lang="en-US" sz="2000" dirty="0">
                <a:solidFill>
                  <a:srgbClr val="0070C0"/>
                </a:solidFill>
              </a:rPr>
              <a:t>volumes of data</a:t>
            </a:r>
            <a:r>
              <a:rPr lang="en-US" sz="2000" dirty="0"/>
              <a:t> in bursts. </a:t>
            </a:r>
            <a:endParaRPr lang="en-US" sz="2000" dirty="0" smtClean="0"/>
          </a:p>
          <a:p>
            <a:pPr algn="just"/>
            <a:r>
              <a:rPr lang="en-US" sz="2000" dirty="0" smtClean="0"/>
              <a:t>Devices </a:t>
            </a:r>
            <a:r>
              <a:rPr lang="en-US" sz="2000" dirty="0"/>
              <a:t>are designed to sleep and </a:t>
            </a:r>
            <a:r>
              <a:rPr lang="en-US" sz="2000" dirty="0">
                <a:solidFill>
                  <a:srgbClr val="0070C0"/>
                </a:solidFill>
              </a:rPr>
              <a:t>save power </a:t>
            </a:r>
            <a:r>
              <a:rPr lang="en-US" sz="2000" dirty="0"/>
              <a:t>when</a:t>
            </a:r>
            <a:br>
              <a:rPr lang="en-US" sz="2000" dirty="0"/>
            </a:br>
            <a:r>
              <a:rPr lang="en-US" sz="2000" dirty="0"/>
              <a:t>they are not transmitting data. </a:t>
            </a:r>
            <a:endParaRPr lang="en-US" sz="2000" dirty="0" smtClean="0"/>
          </a:p>
          <a:p>
            <a:pPr algn="just"/>
            <a:r>
              <a:rPr lang="en-US" sz="2000" dirty="0" smtClean="0"/>
              <a:t>Personal </a:t>
            </a:r>
            <a:r>
              <a:rPr lang="en-US" sz="2000" dirty="0"/>
              <a:t>IoT devices such as wearable health and</a:t>
            </a:r>
            <a:br>
              <a:rPr lang="en-US" sz="2000" dirty="0"/>
            </a:br>
            <a:r>
              <a:rPr lang="en-US" sz="2000" dirty="0"/>
              <a:t>fitness trackers, often use BLE. </a:t>
            </a:r>
            <a:r>
              <a:rPr lang="en-US" sz="2000" dirty="0" smtClean="0"/>
              <a:t>BLE </a:t>
            </a:r>
            <a:r>
              <a:rPr lang="en-US" sz="2000" dirty="0"/>
              <a:t>is more energy efficient than ZigBee, Bluetooth classic and Wi-Fi</a:t>
            </a:r>
            <a:r>
              <a:rPr lang="en-US" sz="2000" dirty="0" smtClean="0"/>
              <a:t>.</a:t>
            </a:r>
          </a:p>
          <a:p>
            <a:pPr algn="just"/>
            <a:endParaRPr lang="en-US" sz="2600" dirty="0"/>
          </a:p>
          <a:p>
            <a:pPr marL="0" indent="0">
              <a:buNone/>
            </a:pPr>
            <a:r>
              <a:rPr lang="en-US" dirty="0"/>
              <a:t/>
            </a:r>
            <a:br>
              <a:rPr lang="en-US" dirty="0"/>
            </a:b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293096"/>
            <a:ext cx="9039325" cy="2505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7982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4704"/>
          </a:xfrm>
        </p:spPr>
        <p:txBody>
          <a:bodyPr>
            <a:normAutofit/>
          </a:bodyPr>
          <a:lstStyle/>
          <a:p>
            <a:r>
              <a:rPr lang="en-US" b="1" dirty="0">
                <a:solidFill>
                  <a:srgbClr val="FF0000"/>
                </a:solidFill>
              </a:rPr>
              <a:t>ZigBee</a:t>
            </a:r>
            <a:endParaRPr lang="en-US" dirty="0">
              <a:solidFill>
                <a:srgbClr val="FF0000"/>
              </a:solidFill>
            </a:endParaRPr>
          </a:p>
        </p:txBody>
      </p:sp>
      <p:sp>
        <p:nvSpPr>
          <p:cNvPr id="3" name="Content Placeholder 2"/>
          <p:cNvSpPr>
            <a:spLocks noGrp="1"/>
          </p:cNvSpPr>
          <p:nvPr>
            <p:ph idx="1"/>
          </p:nvPr>
        </p:nvSpPr>
        <p:spPr>
          <a:xfrm>
            <a:off x="0" y="836712"/>
            <a:ext cx="9036496" cy="6021288"/>
          </a:xfrm>
        </p:spPr>
        <p:txBody>
          <a:bodyPr>
            <a:normAutofit/>
          </a:bodyPr>
          <a:lstStyle/>
          <a:p>
            <a:pPr algn="just"/>
            <a:r>
              <a:rPr lang="en-US" sz="2400" dirty="0"/>
              <a:t>ZigBee is a </a:t>
            </a:r>
            <a:r>
              <a:rPr lang="en-US" sz="2400" dirty="0">
                <a:solidFill>
                  <a:srgbClr val="0070C0"/>
                </a:solidFill>
              </a:rPr>
              <a:t>low-power wireless local area network (WLAN) </a:t>
            </a:r>
            <a:r>
              <a:rPr lang="en-US" sz="2400" dirty="0" smtClean="0"/>
              <a:t>provide </a:t>
            </a:r>
            <a:r>
              <a:rPr lang="en-US" sz="2400" dirty="0"/>
              <a:t>small amounts of data using very little power, with most connected devices running off of a battery</a:t>
            </a:r>
            <a:r>
              <a:rPr lang="en-US" sz="2400" dirty="0" smtClean="0"/>
              <a:t>.</a:t>
            </a:r>
          </a:p>
          <a:p>
            <a:pPr algn="just"/>
            <a:r>
              <a:rPr lang="en-US" sz="2400" dirty="0" smtClean="0"/>
              <a:t>ZigBee </a:t>
            </a:r>
            <a:r>
              <a:rPr lang="en-US" sz="2400" dirty="0"/>
              <a:t>operates </a:t>
            </a:r>
            <a:r>
              <a:rPr lang="en-US" sz="2400" dirty="0" smtClean="0"/>
              <a:t>2.4GHz </a:t>
            </a:r>
            <a:r>
              <a:rPr lang="en-US" sz="2400" dirty="0"/>
              <a:t>wireless communication spectrum. </a:t>
            </a:r>
            <a:endParaRPr lang="en-US" sz="2400" dirty="0" smtClean="0"/>
          </a:p>
          <a:p>
            <a:pPr algn="just"/>
            <a:r>
              <a:rPr lang="en-US" sz="2400" dirty="0" smtClean="0"/>
              <a:t>It </a:t>
            </a:r>
            <a:r>
              <a:rPr lang="en-US" sz="2400" dirty="0"/>
              <a:t>has a </a:t>
            </a:r>
            <a:r>
              <a:rPr lang="en-US" sz="2400" dirty="0" smtClean="0"/>
              <a:t>longer range </a:t>
            </a:r>
            <a:r>
              <a:rPr lang="en-US" sz="2400" dirty="0"/>
              <a:t>than BLE by up to 100 meters. </a:t>
            </a:r>
            <a:endParaRPr lang="en-US" sz="2400" dirty="0" smtClean="0"/>
          </a:p>
          <a:p>
            <a:pPr algn="just"/>
            <a:r>
              <a:rPr lang="en-US" sz="2400" dirty="0" smtClean="0"/>
              <a:t>ZigBee </a:t>
            </a:r>
            <a:r>
              <a:rPr lang="en-US" sz="2400" dirty="0"/>
              <a:t>is a </a:t>
            </a:r>
            <a:r>
              <a:rPr lang="en-US" sz="2400" dirty="0">
                <a:solidFill>
                  <a:srgbClr val="0070C0"/>
                </a:solidFill>
              </a:rPr>
              <a:t>mesh </a:t>
            </a:r>
            <a:r>
              <a:rPr lang="en-US" sz="2400" dirty="0" smtClean="0">
                <a:solidFill>
                  <a:srgbClr val="0070C0"/>
                </a:solidFill>
              </a:rPr>
              <a:t>network protocol</a:t>
            </a:r>
            <a:r>
              <a:rPr lang="en-US" sz="2400" dirty="0">
                <a:solidFill>
                  <a:srgbClr val="0070C0"/>
                </a:solidFill>
              </a:rPr>
              <a:t>. </a:t>
            </a:r>
            <a:r>
              <a:rPr lang="en-US" sz="2400" dirty="0" smtClean="0"/>
              <a:t>Much </a:t>
            </a:r>
            <a:r>
              <a:rPr lang="en-US" sz="2400" dirty="0"/>
              <a:t>depends on</a:t>
            </a:r>
            <a:br>
              <a:rPr lang="en-US" sz="2400" dirty="0"/>
            </a:br>
            <a:r>
              <a:rPr lang="en-US" sz="2400" dirty="0"/>
              <a:t>their position in the mesh and whether they need to act as routers or </a:t>
            </a:r>
            <a:r>
              <a:rPr lang="en-US" sz="2400" dirty="0" smtClean="0"/>
              <a:t>controllers within </a:t>
            </a:r>
            <a:r>
              <a:rPr lang="en-US" sz="2400" dirty="0"/>
              <a:t>the mesh. </a:t>
            </a:r>
            <a:endParaRPr lang="en-US" sz="2400" dirty="0" smtClean="0"/>
          </a:p>
          <a:p>
            <a:pPr algn="just"/>
            <a:r>
              <a:rPr lang="en-US" sz="2400" dirty="0" smtClean="0"/>
              <a:t>ZigBee designed </a:t>
            </a:r>
            <a:r>
              <a:rPr lang="en-US" sz="2400" dirty="0"/>
              <a:t>for </a:t>
            </a:r>
            <a:r>
              <a:rPr lang="en-US" sz="2400" dirty="0">
                <a:solidFill>
                  <a:srgbClr val="0070C0"/>
                </a:solidFill>
              </a:rPr>
              <a:t>building and home automation</a:t>
            </a:r>
            <a:r>
              <a:rPr lang="en-US" sz="2400" dirty="0"/>
              <a:t/>
            </a:r>
            <a:br>
              <a:rPr lang="en-US" sz="2400" dirty="0"/>
            </a:br>
            <a:r>
              <a:rPr lang="en-US" sz="2000" dirty="0" smtClean="0"/>
              <a:t> </a:t>
            </a:r>
            <a:endParaRPr lang="en-US" sz="20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457700"/>
            <a:ext cx="9144000" cy="240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6377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normAutofit/>
          </a:bodyPr>
          <a:lstStyle/>
          <a:p>
            <a:r>
              <a:rPr lang="en-US" dirty="0" smtClean="0">
                <a:solidFill>
                  <a:srgbClr val="FF0000"/>
                </a:solidFill>
              </a:rPr>
              <a:t>Near Field Communication (NFC)</a:t>
            </a:r>
            <a:endParaRPr lang="en-US" dirty="0">
              <a:solidFill>
                <a:srgbClr val="FF0000"/>
              </a:solidFill>
            </a:endParaRPr>
          </a:p>
        </p:txBody>
      </p:sp>
      <p:sp>
        <p:nvSpPr>
          <p:cNvPr id="3" name="Content Placeholder 2"/>
          <p:cNvSpPr>
            <a:spLocks noGrp="1"/>
          </p:cNvSpPr>
          <p:nvPr>
            <p:ph idx="1"/>
          </p:nvPr>
        </p:nvSpPr>
        <p:spPr>
          <a:xfrm>
            <a:off x="0" y="908720"/>
            <a:ext cx="9036496" cy="5949280"/>
          </a:xfrm>
        </p:spPr>
        <p:txBody>
          <a:bodyPr>
            <a:normAutofit fontScale="70000" lnSpcReduction="20000"/>
          </a:bodyPr>
          <a:lstStyle/>
          <a:p>
            <a:pPr fontAlgn="base"/>
            <a:r>
              <a:rPr lang="en-US" dirty="0" smtClean="0"/>
              <a:t>used </a:t>
            </a:r>
            <a:r>
              <a:rPr lang="en-US" dirty="0"/>
              <a:t>for very </a:t>
            </a:r>
            <a:r>
              <a:rPr lang="en-US" dirty="0">
                <a:solidFill>
                  <a:srgbClr val="00B0F0"/>
                </a:solidFill>
              </a:rPr>
              <a:t>small </a:t>
            </a:r>
            <a:r>
              <a:rPr lang="en-US" dirty="0" smtClean="0">
                <a:solidFill>
                  <a:srgbClr val="00B0F0"/>
                </a:solidFill>
              </a:rPr>
              <a:t>range communication </a:t>
            </a:r>
            <a:r>
              <a:rPr lang="en-US" dirty="0"/>
              <a:t>(up to 4 cm), such as holding an NFC card or tag next to a reader</a:t>
            </a:r>
            <a:r>
              <a:rPr lang="en-US" dirty="0" smtClean="0"/>
              <a:t>.</a:t>
            </a:r>
          </a:p>
          <a:p>
            <a:pPr fontAlgn="base"/>
            <a:r>
              <a:rPr lang="en-US" dirty="0" smtClean="0"/>
              <a:t>NFC </a:t>
            </a:r>
            <a:r>
              <a:rPr lang="en-US" dirty="0"/>
              <a:t>is often used for payment systems, but also useful for check-in systems </a:t>
            </a:r>
            <a:r>
              <a:rPr lang="en-US" dirty="0" smtClean="0"/>
              <a:t>and smart </a:t>
            </a:r>
            <a:r>
              <a:rPr lang="en-US" dirty="0"/>
              <a:t>labels in asset tracking </a:t>
            </a:r>
            <a:r>
              <a:rPr lang="en-US" dirty="0" smtClean="0"/>
              <a:t>.</a:t>
            </a:r>
          </a:p>
          <a:p>
            <a:pPr fontAlgn="base"/>
            <a:r>
              <a:rPr lang="en-US" dirty="0" smtClean="0"/>
              <a:t>short </a:t>
            </a:r>
            <a:r>
              <a:rPr lang="en-US" dirty="0"/>
              <a:t>range </a:t>
            </a:r>
            <a:r>
              <a:rPr lang="en-US" dirty="0">
                <a:solidFill>
                  <a:srgbClr val="00B0F0"/>
                </a:solidFill>
              </a:rPr>
              <a:t>low data </a:t>
            </a:r>
            <a:r>
              <a:rPr lang="en-US" dirty="0"/>
              <a:t>rate wireless communication technology operating at </a:t>
            </a:r>
            <a:r>
              <a:rPr lang="en-US" dirty="0">
                <a:solidFill>
                  <a:srgbClr val="00B0F0"/>
                </a:solidFill>
              </a:rPr>
              <a:t>13.56 MHz</a:t>
            </a:r>
            <a:r>
              <a:rPr lang="en-US" dirty="0"/>
              <a:t> frequency</a:t>
            </a:r>
            <a:r>
              <a:rPr lang="en-US" dirty="0" smtClean="0"/>
              <a:t>.</a:t>
            </a:r>
          </a:p>
          <a:p>
            <a:pPr fontAlgn="base"/>
            <a:r>
              <a:rPr lang="en-US" dirty="0" smtClean="0"/>
              <a:t>It </a:t>
            </a:r>
            <a:r>
              <a:rPr lang="en-US" dirty="0"/>
              <a:t>is a contact less mode of communication using electromagnetic waves</a:t>
            </a:r>
            <a:r>
              <a:rPr lang="en-US" dirty="0" smtClean="0"/>
              <a:t>.</a:t>
            </a:r>
          </a:p>
          <a:p>
            <a:pPr fontAlgn="base"/>
            <a:r>
              <a:rPr lang="en-US" dirty="0" smtClean="0"/>
              <a:t> </a:t>
            </a:r>
            <a:r>
              <a:rPr lang="en-US" dirty="0"/>
              <a:t>This technology allows two devices housing NFC chip to communicate for </a:t>
            </a:r>
            <a:r>
              <a:rPr lang="en-US" dirty="0">
                <a:solidFill>
                  <a:srgbClr val="00B0F0"/>
                </a:solidFill>
              </a:rPr>
              <a:t>various </a:t>
            </a:r>
            <a:r>
              <a:rPr lang="en-US" dirty="0" smtClean="0">
                <a:solidFill>
                  <a:srgbClr val="00B0F0"/>
                </a:solidFill>
              </a:rPr>
              <a:t>applications</a:t>
            </a:r>
            <a:endParaRPr lang="en-US" dirty="0">
              <a:solidFill>
                <a:srgbClr val="00B0F0"/>
              </a:solidFill>
            </a:endParaRPr>
          </a:p>
          <a:p>
            <a:pPr fontAlgn="base">
              <a:buFont typeface="Wingdings" pitchFamily="2" charset="2"/>
              <a:buChar char="Ø"/>
            </a:pPr>
            <a:r>
              <a:rPr lang="en-US" dirty="0">
                <a:solidFill>
                  <a:srgbClr val="00B050"/>
                </a:solidFill>
              </a:rPr>
              <a:t>Data communication </a:t>
            </a:r>
            <a:r>
              <a:rPr lang="en-US" dirty="0"/>
              <a:t>between smartphones</a:t>
            </a:r>
          </a:p>
          <a:p>
            <a:pPr fontAlgn="base">
              <a:buFont typeface="Wingdings" pitchFamily="2" charset="2"/>
              <a:buChar char="Ø"/>
            </a:pPr>
            <a:r>
              <a:rPr lang="en-US" dirty="0">
                <a:solidFill>
                  <a:srgbClr val="00B050"/>
                </a:solidFill>
              </a:rPr>
              <a:t>Verification of authenticated pers</a:t>
            </a:r>
            <a:r>
              <a:rPr lang="en-US" dirty="0"/>
              <a:t>on having NFC ID card at the office by NFC reader in the door.</a:t>
            </a:r>
          </a:p>
          <a:p>
            <a:pPr fontAlgn="base">
              <a:buFont typeface="Wingdings" pitchFamily="2" charset="2"/>
              <a:buChar char="Ø"/>
            </a:pPr>
            <a:r>
              <a:rPr lang="en-US" dirty="0">
                <a:solidFill>
                  <a:srgbClr val="00B050"/>
                </a:solidFill>
              </a:rPr>
              <a:t>Banking </a:t>
            </a:r>
            <a:r>
              <a:rPr lang="en-US" dirty="0"/>
              <a:t>payments using NFC compliant credit card to enhance security</a:t>
            </a:r>
          </a:p>
          <a:p>
            <a:pPr fontAlgn="base">
              <a:buFont typeface="Wingdings" pitchFamily="2" charset="2"/>
              <a:buChar char="Ø"/>
            </a:pPr>
            <a:r>
              <a:rPr lang="en-US" dirty="0">
                <a:solidFill>
                  <a:srgbClr val="00B050"/>
                </a:solidFill>
              </a:rPr>
              <a:t>Ticket booking </a:t>
            </a:r>
            <a:r>
              <a:rPr lang="en-US" dirty="0"/>
              <a:t>at the airports</a:t>
            </a:r>
          </a:p>
          <a:p>
            <a:pPr fontAlgn="base">
              <a:buFont typeface="Wingdings" pitchFamily="2" charset="2"/>
              <a:buChar char="Ø"/>
            </a:pPr>
            <a:r>
              <a:rPr lang="en-US" dirty="0">
                <a:solidFill>
                  <a:srgbClr val="00B050"/>
                </a:solidFill>
              </a:rPr>
              <a:t>Automatic running </a:t>
            </a:r>
            <a:r>
              <a:rPr lang="en-US" dirty="0"/>
              <a:t>of scheduled features in the NFC phone.</a:t>
            </a:r>
          </a:p>
          <a:p>
            <a:endParaRPr lang="en-US" dirty="0"/>
          </a:p>
        </p:txBody>
      </p:sp>
    </p:spTree>
    <p:extLst>
      <p:ext uri="{BB962C8B-B14F-4D97-AF65-F5344CB8AC3E}">
        <p14:creationId xmlns:p14="http://schemas.microsoft.com/office/powerpoint/2010/main" xmlns="" val="843406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5794"/>
          </a:xfrm>
        </p:spPr>
        <p:txBody>
          <a:bodyPr/>
          <a:lstStyle/>
          <a:p>
            <a:r>
              <a:rPr lang="en-US" b="1" dirty="0">
                <a:solidFill>
                  <a:srgbClr val="FF0000"/>
                </a:solidFill>
              </a:rPr>
              <a:t>RFID</a:t>
            </a:r>
            <a:endParaRPr lang="en-US" dirty="0">
              <a:solidFill>
                <a:srgbClr val="FF0000"/>
              </a:solidFill>
            </a:endParaRPr>
          </a:p>
        </p:txBody>
      </p:sp>
      <p:sp>
        <p:nvSpPr>
          <p:cNvPr id="3" name="Content Placeholder 2"/>
          <p:cNvSpPr>
            <a:spLocks noGrp="1"/>
          </p:cNvSpPr>
          <p:nvPr>
            <p:ph idx="1"/>
          </p:nvPr>
        </p:nvSpPr>
        <p:spPr>
          <a:xfrm>
            <a:off x="0" y="1000108"/>
            <a:ext cx="9144000" cy="5857892"/>
          </a:xfrm>
        </p:spPr>
        <p:txBody>
          <a:bodyPr>
            <a:normAutofit fontScale="85000" lnSpcReduction="20000"/>
          </a:bodyPr>
          <a:lstStyle/>
          <a:p>
            <a:r>
              <a:rPr lang="en-US" dirty="0" smtClean="0"/>
              <a:t>RFID </a:t>
            </a:r>
            <a:r>
              <a:rPr lang="en-US" dirty="0"/>
              <a:t>stands for </a:t>
            </a:r>
            <a:r>
              <a:rPr lang="en-US" dirty="0">
                <a:solidFill>
                  <a:srgbClr val="0070C0"/>
                </a:solidFill>
              </a:rPr>
              <a:t>Radio Frequency Identification</a:t>
            </a:r>
            <a:r>
              <a:rPr lang="en-US" dirty="0"/>
              <a:t>. </a:t>
            </a:r>
            <a:endParaRPr lang="en-US" dirty="0" smtClean="0"/>
          </a:p>
          <a:p>
            <a:r>
              <a:rPr lang="en-US" dirty="0" smtClean="0"/>
              <a:t>RFID </a:t>
            </a:r>
            <a:r>
              <a:rPr lang="en-US" dirty="0"/>
              <a:t>tags store identifiers </a:t>
            </a:r>
            <a:r>
              <a:rPr lang="en-US" dirty="0" smtClean="0"/>
              <a:t>and data</a:t>
            </a:r>
            <a:r>
              <a:rPr lang="en-US" dirty="0"/>
              <a:t>. The tags are attached to devices and read by an RFID reader. </a:t>
            </a:r>
            <a:endParaRPr lang="en-US" dirty="0" smtClean="0"/>
          </a:p>
          <a:p>
            <a:r>
              <a:rPr lang="en-US" dirty="0" smtClean="0"/>
              <a:t>The typical range </a:t>
            </a:r>
            <a:r>
              <a:rPr lang="en-US" dirty="0"/>
              <a:t>of RFID is </a:t>
            </a:r>
            <a:r>
              <a:rPr lang="en-US" dirty="0">
                <a:solidFill>
                  <a:srgbClr val="0070C0"/>
                </a:solidFill>
              </a:rPr>
              <a:t>less than a meter</a:t>
            </a:r>
            <a:r>
              <a:rPr lang="en-US" dirty="0" smtClean="0"/>
              <a:t>.</a:t>
            </a:r>
          </a:p>
          <a:p>
            <a:r>
              <a:rPr lang="en-US" dirty="0" smtClean="0"/>
              <a:t>RFID </a:t>
            </a:r>
            <a:r>
              <a:rPr lang="en-US" dirty="0"/>
              <a:t>tags can be active, passive, or </a:t>
            </a:r>
            <a:r>
              <a:rPr lang="en-US" dirty="0" smtClean="0"/>
              <a:t>assisted passive</a:t>
            </a:r>
            <a:r>
              <a:rPr lang="en-US" dirty="0"/>
              <a:t>. </a:t>
            </a:r>
            <a:endParaRPr lang="en-US" dirty="0" smtClean="0"/>
          </a:p>
          <a:p>
            <a:r>
              <a:rPr lang="en-US" dirty="0" smtClean="0">
                <a:solidFill>
                  <a:srgbClr val="0070C0"/>
                </a:solidFill>
              </a:rPr>
              <a:t>Passive </a:t>
            </a:r>
            <a:r>
              <a:rPr lang="en-US" dirty="0">
                <a:solidFill>
                  <a:srgbClr val="0070C0"/>
                </a:solidFill>
              </a:rPr>
              <a:t>tags </a:t>
            </a:r>
            <a:r>
              <a:rPr lang="en-US" dirty="0"/>
              <a:t>are ideal for devices without batteries, as the ID is </a:t>
            </a:r>
            <a:r>
              <a:rPr lang="en-US" dirty="0" smtClean="0"/>
              <a:t>passively read </a:t>
            </a:r>
            <a:r>
              <a:rPr lang="en-US" dirty="0"/>
              <a:t>by the reader</a:t>
            </a:r>
            <a:r>
              <a:rPr lang="en-US" dirty="0" smtClean="0"/>
              <a:t>.</a:t>
            </a:r>
          </a:p>
          <a:p>
            <a:r>
              <a:rPr lang="en-US" dirty="0" smtClean="0">
                <a:solidFill>
                  <a:srgbClr val="0070C0"/>
                </a:solidFill>
              </a:rPr>
              <a:t>Active </a:t>
            </a:r>
            <a:r>
              <a:rPr lang="en-US" dirty="0">
                <a:solidFill>
                  <a:srgbClr val="0070C0"/>
                </a:solidFill>
              </a:rPr>
              <a:t>tags </a:t>
            </a:r>
            <a:r>
              <a:rPr lang="en-US" dirty="0"/>
              <a:t>periodically broadcast their ID, while </a:t>
            </a:r>
            <a:r>
              <a:rPr lang="en-US" dirty="0" smtClean="0"/>
              <a:t>assisted passive </a:t>
            </a:r>
            <a:r>
              <a:rPr lang="en-US" dirty="0"/>
              <a:t>tags become active when RFID reader is present. </a:t>
            </a:r>
            <a:endParaRPr lang="en-US" dirty="0" smtClean="0"/>
          </a:p>
          <a:p>
            <a:r>
              <a:rPr lang="en-US" b="1" dirty="0" smtClean="0">
                <a:solidFill>
                  <a:srgbClr val="0070C0"/>
                </a:solidFill>
              </a:rPr>
              <a:t>Dash7</a:t>
            </a:r>
            <a:r>
              <a:rPr lang="en-US" b="1" dirty="0" smtClean="0"/>
              <a:t> </a:t>
            </a:r>
            <a:r>
              <a:rPr lang="en-US" dirty="0"/>
              <a:t>is </a:t>
            </a:r>
            <a:r>
              <a:rPr lang="en-US" dirty="0" smtClean="0"/>
              <a:t>a communication </a:t>
            </a:r>
            <a:r>
              <a:rPr lang="en-US" dirty="0"/>
              <a:t>protocol that uses active RFID that is designed to be used </a:t>
            </a:r>
            <a:r>
              <a:rPr lang="en-US" dirty="0" smtClean="0"/>
              <a:t>within Industrial </a:t>
            </a:r>
            <a:r>
              <a:rPr lang="en-US" dirty="0"/>
              <a:t>IoT applications for secure long-range communication. </a:t>
            </a:r>
            <a:endParaRPr lang="en-US" dirty="0" smtClean="0"/>
          </a:p>
          <a:p>
            <a:r>
              <a:rPr lang="en-US" dirty="0" smtClean="0"/>
              <a:t>Similar </a:t>
            </a:r>
            <a:r>
              <a:rPr lang="en-US" dirty="0"/>
              <a:t>to NFC, </a:t>
            </a:r>
            <a:r>
              <a:rPr lang="en-US" dirty="0" smtClean="0"/>
              <a:t>a typical </a:t>
            </a:r>
            <a:r>
              <a:rPr lang="en-US" dirty="0"/>
              <a:t>use case for RFID is tracking inventory items within retail and industrial </a:t>
            </a:r>
            <a:r>
              <a:rPr lang="en-US" dirty="0" err="1" smtClean="0"/>
              <a:t>IoT</a:t>
            </a:r>
            <a:r>
              <a:rPr lang="en-US" dirty="0" smtClean="0"/>
              <a:t> applications </a:t>
            </a:r>
            <a:r>
              <a:rPr lang="en-US" dirty="0"/>
              <a:t/>
            </a:r>
            <a:br>
              <a:rPr lang="en-US" dirty="0"/>
            </a:br>
            <a:endParaRPr lang="en-US" dirty="0"/>
          </a:p>
        </p:txBody>
      </p:sp>
    </p:spTree>
    <p:extLst>
      <p:ext uri="{BB962C8B-B14F-4D97-AF65-F5344CB8AC3E}">
        <p14:creationId xmlns:p14="http://schemas.microsoft.com/office/powerpoint/2010/main" xmlns="" val="39713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66800"/>
          </a:xfrm>
        </p:spPr>
        <p:txBody>
          <a:bodyPr>
            <a:noAutofit/>
          </a:bodyPr>
          <a:lstStyle/>
          <a:p>
            <a:r>
              <a:rPr lang="en-US" b="1" dirty="0">
                <a:solidFill>
                  <a:srgbClr val="FF0000"/>
                </a:solidFill>
              </a:rPr>
              <a:t>Things</a:t>
            </a:r>
            <a:r>
              <a:rPr lang="en-US" dirty="0">
                <a:solidFill>
                  <a:srgbClr val="FF0000"/>
                </a:solidFill>
              </a:rPr>
              <a:t>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838200"/>
            <a:ext cx="9067800" cy="6019800"/>
          </a:xfrm>
        </p:spPr>
        <p:txBody>
          <a:bodyPr>
            <a:noAutofit/>
          </a:bodyPr>
          <a:lstStyle/>
          <a:p>
            <a:r>
              <a:rPr lang="en-US" sz="2400" dirty="0"/>
              <a:t>Things are </a:t>
            </a:r>
            <a:r>
              <a:rPr lang="en-US" sz="2400" dirty="0">
                <a:solidFill>
                  <a:srgbClr val="0070C0"/>
                </a:solidFill>
              </a:rPr>
              <a:t>objects</a:t>
            </a:r>
            <a:r>
              <a:rPr lang="en-US" sz="2400" dirty="0"/>
              <a:t> of the </a:t>
            </a:r>
            <a:r>
              <a:rPr lang="en-US" sz="2400" b="1" dirty="0"/>
              <a:t>physical </a:t>
            </a:r>
            <a:r>
              <a:rPr lang="en-US" sz="2400" dirty="0"/>
              <a:t>world (</a:t>
            </a:r>
            <a:r>
              <a:rPr lang="en-US" sz="2400" dirty="0" smtClean="0">
                <a:solidFill>
                  <a:srgbClr val="7030A0"/>
                </a:solidFill>
              </a:rPr>
              <a:t>physical things</a:t>
            </a:r>
            <a:r>
              <a:rPr lang="en-US" sz="2400" dirty="0"/>
              <a:t>) or of the </a:t>
            </a:r>
            <a:r>
              <a:rPr lang="en-US" sz="2400" b="1" dirty="0"/>
              <a:t>information </a:t>
            </a:r>
            <a:r>
              <a:rPr lang="en-US" sz="2400" dirty="0"/>
              <a:t>world (</a:t>
            </a:r>
            <a:r>
              <a:rPr lang="en-US" sz="2400" dirty="0">
                <a:solidFill>
                  <a:srgbClr val="7030A0"/>
                </a:solidFill>
              </a:rPr>
              <a:t>virtual world</a:t>
            </a:r>
            <a:r>
              <a:rPr lang="en-US" sz="2400" dirty="0" smtClean="0"/>
              <a:t>) which </a:t>
            </a:r>
            <a:r>
              <a:rPr lang="en-US" sz="2400" dirty="0"/>
              <a:t>are capable of being identified </a:t>
            </a:r>
            <a:r>
              <a:rPr lang="en-US" sz="2400" dirty="0" smtClean="0"/>
              <a:t>and integrated into communication </a:t>
            </a:r>
            <a:r>
              <a:rPr lang="en-US" sz="2400" dirty="0"/>
              <a:t>networks. Things</a:t>
            </a:r>
            <a:br>
              <a:rPr lang="en-US" sz="2400" dirty="0"/>
            </a:br>
            <a:r>
              <a:rPr lang="en-US" sz="2400" dirty="0"/>
              <a:t>have associated information, which can be </a:t>
            </a:r>
            <a:r>
              <a:rPr lang="en-US" sz="2400" dirty="0" smtClean="0"/>
              <a:t>static and </a:t>
            </a:r>
            <a:r>
              <a:rPr lang="en-US" sz="2400" dirty="0"/>
              <a:t>dynamic. </a:t>
            </a:r>
            <a:endParaRPr lang="en-US" sz="2400" dirty="0" smtClean="0"/>
          </a:p>
          <a:p>
            <a:pPr marL="0" indent="0">
              <a:buNone/>
            </a:pPr>
            <a:endParaRPr lang="en-US" sz="2400" dirty="0" smtClean="0"/>
          </a:p>
          <a:p>
            <a:r>
              <a:rPr lang="en-US" sz="2400" b="1" u="sng" dirty="0" smtClean="0">
                <a:solidFill>
                  <a:srgbClr val="C00000"/>
                </a:solidFill>
              </a:rPr>
              <a:t>Physical </a:t>
            </a:r>
            <a:r>
              <a:rPr lang="en-US" sz="2400" b="1" u="sng" dirty="0">
                <a:solidFill>
                  <a:srgbClr val="C00000"/>
                </a:solidFill>
              </a:rPr>
              <a:t>things </a:t>
            </a:r>
            <a:r>
              <a:rPr lang="en-US" sz="2400" dirty="0"/>
              <a:t>exist in the physical world </a:t>
            </a:r>
            <a:r>
              <a:rPr lang="en-US" sz="2400" dirty="0" smtClean="0"/>
              <a:t>and  are </a:t>
            </a:r>
            <a:r>
              <a:rPr lang="en-US" sz="2400" dirty="0"/>
              <a:t>capable of being sensed, actuated </a:t>
            </a:r>
            <a:r>
              <a:rPr lang="en-US" sz="2400" dirty="0" smtClean="0"/>
              <a:t>and connected</a:t>
            </a:r>
            <a:r>
              <a:rPr lang="en-US" sz="2400" dirty="0"/>
              <a:t>. </a:t>
            </a:r>
            <a:r>
              <a:rPr lang="en-US" sz="2400" dirty="0">
                <a:solidFill>
                  <a:srgbClr val="0070C0"/>
                </a:solidFill>
              </a:rPr>
              <a:t>Examples</a:t>
            </a:r>
            <a:r>
              <a:rPr lang="en-US" sz="2400" dirty="0"/>
              <a:t> of physical things include</a:t>
            </a:r>
            <a:br>
              <a:rPr lang="en-US" sz="2400" dirty="0"/>
            </a:br>
            <a:r>
              <a:rPr lang="en-US" sz="2400" dirty="0"/>
              <a:t>the surrounding environment, industrial robots</a:t>
            </a:r>
            <a:r>
              <a:rPr lang="en-US" sz="2400" dirty="0" smtClean="0"/>
              <a:t>, goods </a:t>
            </a:r>
            <a:r>
              <a:rPr lang="en-US" sz="2400" dirty="0"/>
              <a:t>and electrical equipment</a:t>
            </a:r>
            <a:r>
              <a:rPr lang="en-US" sz="2400" dirty="0" smtClean="0"/>
              <a:t>.</a:t>
            </a:r>
          </a:p>
          <a:p>
            <a:pPr marL="0" indent="0">
              <a:buNone/>
            </a:pPr>
            <a:endParaRPr lang="en-US" sz="2400" dirty="0" smtClean="0"/>
          </a:p>
          <a:p>
            <a:r>
              <a:rPr lang="en-US" sz="2400" b="1" u="sng" dirty="0" smtClean="0">
                <a:solidFill>
                  <a:srgbClr val="C00000"/>
                </a:solidFill>
              </a:rPr>
              <a:t>Virtual </a:t>
            </a:r>
            <a:r>
              <a:rPr lang="en-US" sz="2400" b="1" u="sng" dirty="0">
                <a:solidFill>
                  <a:srgbClr val="C00000"/>
                </a:solidFill>
              </a:rPr>
              <a:t>things </a:t>
            </a:r>
            <a:r>
              <a:rPr lang="en-US" sz="2400" dirty="0"/>
              <a:t>exist in the information world </a:t>
            </a:r>
            <a:r>
              <a:rPr lang="en-US" sz="2400" dirty="0" smtClean="0"/>
              <a:t>and are </a:t>
            </a:r>
            <a:r>
              <a:rPr lang="en-US" sz="2400" dirty="0"/>
              <a:t>capable of being stored, processed </a:t>
            </a:r>
            <a:r>
              <a:rPr lang="en-US" sz="2400" dirty="0" smtClean="0"/>
              <a:t>and accessed</a:t>
            </a:r>
            <a:r>
              <a:rPr lang="en-US" sz="2400" dirty="0"/>
              <a:t>. </a:t>
            </a:r>
            <a:r>
              <a:rPr lang="en-US" sz="2400" dirty="0">
                <a:solidFill>
                  <a:srgbClr val="0070C0"/>
                </a:solidFill>
              </a:rPr>
              <a:t>Examples</a:t>
            </a:r>
            <a:r>
              <a:rPr lang="en-US" sz="2400" dirty="0"/>
              <a:t> of virtual things include</a:t>
            </a:r>
            <a:br>
              <a:rPr lang="en-US" sz="2400" dirty="0"/>
            </a:br>
            <a:r>
              <a:rPr lang="en-US" sz="2400" dirty="0"/>
              <a:t>multimedia content and application software. </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xmlns="" val="4206364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32"/>
          </a:xfrm>
        </p:spPr>
        <p:txBody>
          <a:bodyPr/>
          <a:lstStyle/>
          <a:p>
            <a:r>
              <a:rPr lang="en-US" b="1" dirty="0" err="1" smtClean="0">
                <a:solidFill>
                  <a:srgbClr val="FF0000"/>
                </a:solidFill>
              </a:rPr>
              <a:t>Wifi</a:t>
            </a:r>
            <a:endParaRPr lang="en-US" dirty="0">
              <a:solidFill>
                <a:srgbClr val="FF0000"/>
              </a:solidFill>
            </a:endParaRPr>
          </a:p>
        </p:txBody>
      </p:sp>
      <p:sp>
        <p:nvSpPr>
          <p:cNvPr id="3" name="Content Placeholder 2"/>
          <p:cNvSpPr>
            <a:spLocks noGrp="1"/>
          </p:cNvSpPr>
          <p:nvPr>
            <p:ph idx="1"/>
          </p:nvPr>
        </p:nvSpPr>
        <p:spPr>
          <a:xfrm>
            <a:off x="0" y="1071546"/>
            <a:ext cx="8929718" cy="5786454"/>
          </a:xfrm>
        </p:spPr>
        <p:txBody>
          <a:bodyPr>
            <a:normAutofit fontScale="92500"/>
          </a:bodyPr>
          <a:lstStyle/>
          <a:p>
            <a:r>
              <a:rPr lang="en-US" dirty="0" err="1" smtClean="0"/>
              <a:t>Wifi</a:t>
            </a:r>
            <a:r>
              <a:rPr lang="en-US" dirty="0" smtClean="0"/>
              <a:t> </a:t>
            </a:r>
            <a:r>
              <a:rPr lang="en-US" dirty="0"/>
              <a:t>is standard wireless networking based on IEEE </a:t>
            </a:r>
            <a:r>
              <a:rPr lang="en-US" dirty="0">
                <a:solidFill>
                  <a:srgbClr val="0070C0"/>
                </a:solidFill>
              </a:rPr>
              <a:t>802.11a/b/g/n specifications</a:t>
            </a:r>
            <a:r>
              <a:rPr lang="en-US" dirty="0" smtClean="0"/>
              <a:t>.</a:t>
            </a:r>
          </a:p>
          <a:p>
            <a:r>
              <a:rPr lang="en-US" dirty="0" smtClean="0">
                <a:solidFill>
                  <a:srgbClr val="0070C0"/>
                </a:solidFill>
              </a:rPr>
              <a:t>802.11n</a:t>
            </a:r>
            <a:r>
              <a:rPr lang="en-US" dirty="0" smtClean="0"/>
              <a:t> </a:t>
            </a:r>
            <a:r>
              <a:rPr lang="en-US" dirty="0"/>
              <a:t>offers the highest data throughput, but at the cost of </a:t>
            </a:r>
            <a:r>
              <a:rPr lang="en-US" dirty="0" smtClean="0"/>
              <a:t>high-power consumption</a:t>
            </a:r>
            <a:r>
              <a:rPr lang="en-US" dirty="0"/>
              <a:t>, so IoT devices might only use 802.11b or g for power conservation</a:t>
            </a:r>
            <a:br>
              <a:rPr lang="en-US" dirty="0"/>
            </a:br>
            <a:r>
              <a:rPr lang="en-US" dirty="0"/>
              <a:t>reasons. </a:t>
            </a:r>
            <a:endParaRPr lang="en-US" dirty="0" smtClean="0"/>
          </a:p>
          <a:p>
            <a:r>
              <a:rPr lang="en-US" dirty="0" smtClean="0"/>
              <a:t>Although </a:t>
            </a:r>
            <a:r>
              <a:rPr lang="en-US" dirty="0" err="1"/>
              <a:t>wifi</a:t>
            </a:r>
            <a:r>
              <a:rPr lang="en-US" dirty="0"/>
              <a:t> is adopted within many prototype and current </a:t>
            </a:r>
            <a:r>
              <a:rPr lang="en-US" dirty="0" smtClean="0"/>
              <a:t>generation </a:t>
            </a:r>
            <a:r>
              <a:rPr lang="en-US" dirty="0" err="1" smtClean="0"/>
              <a:t>IoT</a:t>
            </a:r>
            <a:r>
              <a:rPr lang="en-US" dirty="0" smtClean="0"/>
              <a:t> </a:t>
            </a:r>
            <a:r>
              <a:rPr lang="en-US" dirty="0"/>
              <a:t>devices, as longer-range and lower-power solutions become more widely</a:t>
            </a:r>
            <a:br>
              <a:rPr lang="en-US" dirty="0"/>
            </a:br>
            <a:r>
              <a:rPr lang="en-US" dirty="0"/>
              <a:t>available, it is likely that </a:t>
            </a:r>
            <a:r>
              <a:rPr lang="en-US" dirty="0" err="1"/>
              <a:t>wifi</a:t>
            </a:r>
            <a:r>
              <a:rPr lang="en-US" dirty="0"/>
              <a:t> will be superseded by lower-power alternatives.</a:t>
            </a:r>
            <a:br>
              <a:rPr lang="en-US" dirty="0"/>
            </a:br>
            <a:endParaRPr lang="en-US" dirty="0"/>
          </a:p>
        </p:txBody>
      </p:sp>
    </p:spTree>
    <p:extLst>
      <p:ext uri="{BB962C8B-B14F-4D97-AF65-F5344CB8AC3E}">
        <p14:creationId xmlns:p14="http://schemas.microsoft.com/office/powerpoint/2010/main" xmlns="" val="11570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4356"/>
          </a:xfrm>
        </p:spPr>
        <p:txBody>
          <a:bodyPr>
            <a:normAutofit fontScale="90000"/>
          </a:bodyPr>
          <a:lstStyle/>
          <a:p>
            <a:r>
              <a:rPr lang="en-US" b="1" dirty="0" smtClean="0">
                <a:solidFill>
                  <a:srgbClr val="FF0000"/>
                </a:solidFill>
              </a:rPr>
              <a:t>Ethernet</a:t>
            </a:r>
            <a:endParaRPr lang="en-US" dirty="0">
              <a:solidFill>
                <a:srgbClr val="FF0000"/>
              </a:solidFill>
            </a:endParaRPr>
          </a:p>
        </p:txBody>
      </p:sp>
      <p:sp>
        <p:nvSpPr>
          <p:cNvPr id="3" name="Content Placeholder 2"/>
          <p:cNvSpPr>
            <a:spLocks noGrp="1"/>
          </p:cNvSpPr>
          <p:nvPr>
            <p:ph idx="1"/>
          </p:nvPr>
        </p:nvSpPr>
        <p:spPr>
          <a:xfrm>
            <a:off x="0" y="928670"/>
            <a:ext cx="9144000" cy="5929330"/>
          </a:xfrm>
        </p:spPr>
        <p:txBody>
          <a:bodyPr>
            <a:normAutofit/>
          </a:bodyPr>
          <a:lstStyle/>
          <a:p>
            <a:r>
              <a:rPr lang="en-US" dirty="0" smtClean="0"/>
              <a:t>Widely </a:t>
            </a:r>
            <a:r>
              <a:rPr lang="en-US" dirty="0"/>
              <a:t>deployed for wired connectivity within </a:t>
            </a:r>
            <a:r>
              <a:rPr lang="en-US" dirty="0">
                <a:solidFill>
                  <a:srgbClr val="FF0000"/>
                </a:solidFill>
              </a:rPr>
              <a:t>local </a:t>
            </a:r>
            <a:r>
              <a:rPr lang="en-US" dirty="0" smtClean="0">
                <a:solidFill>
                  <a:srgbClr val="FF0000"/>
                </a:solidFill>
              </a:rPr>
              <a:t>area networks</a:t>
            </a:r>
          </a:p>
          <a:p>
            <a:r>
              <a:rPr lang="en-US" dirty="0" smtClean="0"/>
              <a:t> </a:t>
            </a:r>
            <a:r>
              <a:rPr lang="en-US" dirty="0"/>
              <a:t>Ethernet implements the </a:t>
            </a:r>
            <a:r>
              <a:rPr lang="en-US" dirty="0">
                <a:solidFill>
                  <a:srgbClr val="0070C0"/>
                </a:solidFill>
              </a:rPr>
              <a:t>IEEE 802.3 </a:t>
            </a:r>
            <a:r>
              <a:rPr lang="en-US" dirty="0"/>
              <a:t>standard</a:t>
            </a:r>
            <a:r>
              <a:rPr lang="en-US" dirty="0" smtClean="0"/>
              <a:t>.</a:t>
            </a:r>
          </a:p>
          <a:p>
            <a:r>
              <a:rPr lang="en-US" dirty="0" smtClean="0"/>
              <a:t> </a:t>
            </a:r>
            <a:r>
              <a:rPr lang="en-US" dirty="0">
                <a:solidFill>
                  <a:srgbClr val="0070C0"/>
                </a:solidFill>
              </a:rPr>
              <a:t>Not all IoT devices </a:t>
            </a:r>
            <a:r>
              <a:rPr lang="en-US" dirty="0" smtClean="0"/>
              <a:t>need to </a:t>
            </a:r>
            <a:r>
              <a:rPr lang="en-US" dirty="0"/>
              <a:t>be stationery wireless </a:t>
            </a:r>
            <a:r>
              <a:rPr lang="en-US" dirty="0" smtClean="0"/>
              <a:t>.</a:t>
            </a:r>
          </a:p>
          <a:p>
            <a:r>
              <a:rPr lang="en-US" dirty="0" smtClean="0"/>
              <a:t> </a:t>
            </a:r>
            <a:r>
              <a:rPr lang="en-US" dirty="0"/>
              <a:t>For example, sensor units installed within a </a:t>
            </a:r>
            <a:r>
              <a:rPr lang="en-US" dirty="0" smtClean="0"/>
              <a:t>building automation </a:t>
            </a:r>
            <a:r>
              <a:rPr lang="en-US" dirty="0"/>
              <a:t>system can use </a:t>
            </a:r>
            <a:r>
              <a:rPr lang="en-US" dirty="0">
                <a:solidFill>
                  <a:srgbClr val="0070C0"/>
                </a:solidFill>
              </a:rPr>
              <a:t>wired networking technologies</a:t>
            </a:r>
            <a:r>
              <a:rPr lang="en-US" dirty="0"/>
              <a:t> like Ethernet</a:t>
            </a:r>
            <a:r>
              <a:rPr lang="en-US" dirty="0" smtClean="0"/>
              <a:t>.</a:t>
            </a:r>
          </a:p>
          <a:p>
            <a:r>
              <a:rPr lang="en-US" dirty="0" smtClean="0"/>
              <a:t> Power line </a:t>
            </a:r>
            <a:r>
              <a:rPr lang="en-US" dirty="0"/>
              <a:t>communication (PLC), an alternative hard-wired solution, uses </a:t>
            </a:r>
            <a:r>
              <a:rPr lang="en-US" dirty="0" smtClean="0"/>
              <a:t>existing electrical </a:t>
            </a:r>
            <a:r>
              <a:rPr lang="en-US" dirty="0"/>
              <a:t>wiring instead of dedicated network cables </a:t>
            </a:r>
            <a:br>
              <a:rPr lang="en-US" dirty="0"/>
            </a:br>
            <a:endParaRPr lang="en-US" dirty="0"/>
          </a:p>
          <a:p>
            <a:endParaRPr lang="en-US" dirty="0"/>
          </a:p>
        </p:txBody>
      </p:sp>
    </p:spTree>
    <p:extLst>
      <p:ext uri="{BB962C8B-B14F-4D97-AF65-F5344CB8AC3E}">
        <p14:creationId xmlns:p14="http://schemas.microsoft.com/office/powerpoint/2010/main" xmlns="" val="3533339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normAutofit fontScale="90000"/>
          </a:bodyPr>
          <a:lstStyle/>
          <a:p>
            <a:r>
              <a:rPr lang="en-US" b="1" dirty="0" smtClean="0">
                <a:solidFill>
                  <a:srgbClr val="FF0000"/>
                </a:solidFill>
              </a:rPr>
              <a:t/>
            </a:r>
            <a:br>
              <a:rPr lang="en-US" b="1" dirty="0" smtClean="0">
                <a:solidFill>
                  <a:srgbClr val="FF0000"/>
                </a:solidFill>
              </a:rPr>
            </a:br>
            <a:r>
              <a:rPr lang="en-US" sz="3600" b="1" dirty="0" smtClean="0">
                <a:solidFill>
                  <a:srgbClr val="FF0000"/>
                </a:solidFill>
              </a:rPr>
              <a:t>IoT </a:t>
            </a:r>
            <a:r>
              <a:rPr lang="en-US" sz="3600" b="1" dirty="0">
                <a:solidFill>
                  <a:srgbClr val="FF0000"/>
                </a:solidFill>
              </a:rPr>
              <a:t>World Forum (</a:t>
            </a:r>
            <a:r>
              <a:rPr lang="en-US" sz="3600" b="1" dirty="0" err="1">
                <a:solidFill>
                  <a:srgbClr val="FF0000"/>
                </a:solidFill>
              </a:rPr>
              <a:t>IoTWF</a:t>
            </a:r>
            <a:r>
              <a:rPr lang="en-US" sz="3600" b="1" dirty="0">
                <a:solidFill>
                  <a:srgbClr val="FF0000"/>
                </a:solidFill>
              </a:rPr>
              <a:t>) Standardized Architecture</a:t>
            </a:r>
            <a:r>
              <a:rPr lang="en-US" sz="3600" dirty="0">
                <a:solidFill>
                  <a:srgbClr val="FF0000"/>
                </a:solidFill>
              </a:rPr>
              <a:t> </a:t>
            </a:r>
            <a:r>
              <a:rPr lang="en-US" sz="3600" dirty="0"/>
              <a:t/>
            </a:r>
            <a:br>
              <a:rPr lang="en-US" sz="3600" dirty="0"/>
            </a:br>
            <a:endParaRPr lang="en-US" sz="3600" dirty="0"/>
          </a:p>
        </p:txBody>
      </p:sp>
      <p:sp>
        <p:nvSpPr>
          <p:cNvPr id="3" name="Content Placeholder 2"/>
          <p:cNvSpPr>
            <a:spLocks noGrp="1"/>
          </p:cNvSpPr>
          <p:nvPr>
            <p:ph idx="1"/>
          </p:nvPr>
        </p:nvSpPr>
        <p:spPr>
          <a:xfrm>
            <a:off x="0" y="908720"/>
            <a:ext cx="9144000" cy="5949280"/>
          </a:xfrm>
        </p:spPr>
        <p:txBody>
          <a:bodyPr>
            <a:normAutofit fontScale="85000" lnSpcReduction="20000"/>
          </a:bodyPr>
          <a:lstStyle/>
          <a:p>
            <a:r>
              <a:rPr lang="en-US" dirty="0"/>
              <a:t>In </a:t>
            </a:r>
            <a:r>
              <a:rPr lang="en-US" dirty="0" smtClean="0"/>
              <a:t>2014,IoTWF </a:t>
            </a:r>
            <a:r>
              <a:rPr lang="en-US" dirty="0"/>
              <a:t>architectural committee (</a:t>
            </a:r>
            <a:r>
              <a:rPr lang="en-US" dirty="0">
                <a:solidFill>
                  <a:srgbClr val="0070C0"/>
                </a:solidFill>
              </a:rPr>
              <a:t>led by Cisco, IBM, Rockwell </a:t>
            </a:r>
            <a:r>
              <a:rPr lang="en-US" dirty="0" smtClean="0">
                <a:solidFill>
                  <a:srgbClr val="0070C0"/>
                </a:solidFill>
              </a:rPr>
              <a:t>Automation and </a:t>
            </a:r>
            <a:r>
              <a:rPr lang="en-US" dirty="0">
                <a:solidFill>
                  <a:srgbClr val="0070C0"/>
                </a:solidFill>
              </a:rPr>
              <a:t>others</a:t>
            </a:r>
            <a:r>
              <a:rPr lang="en-US" dirty="0"/>
              <a:t>) </a:t>
            </a:r>
            <a:endParaRPr lang="en-US" dirty="0" smtClean="0"/>
          </a:p>
          <a:p>
            <a:r>
              <a:rPr lang="en-US" dirty="0"/>
              <a:t>includes </a:t>
            </a:r>
            <a:r>
              <a:rPr lang="en-US" dirty="0" smtClean="0">
                <a:solidFill>
                  <a:srgbClr val="0070C0"/>
                </a:solidFill>
              </a:rPr>
              <a:t>edge computing</a:t>
            </a:r>
            <a:r>
              <a:rPr lang="en-US" dirty="0">
                <a:solidFill>
                  <a:srgbClr val="0070C0"/>
                </a:solidFill>
              </a:rPr>
              <a:t>, data </a:t>
            </a:r>
            <a:r>
              <a:rPr lang="en-US" dirty="0" smtClean="0">
                <a:solidFill>
                  <a:srgbClr val="0070C0"/>
                </a:solidFill>
              </a:rPr>
              <a:t>storage </a:t>
            </a:r>
            <a:r>
              <a:rPr lang="en-US" dirty="0">
                <a:solidFill>
                  <a:srgbClr val="0070C0"/>
                </a:solidFill>
              </a:rPr>
              <a:t>and </a:t>
            </a:r>
            <a:r>
              <a:rPr lang="en-US" dirty="0" smtClean="0">
                <a:solidFill>
                  <a:srgbClr val="0070C0"/>
                </a:solidFill>
              </a:rPr>
              <a:t>access</a:t>
            </a:r>
            <a:r>
              <a:rPr lang="en-US" dirty="0" smtClean="0"/>
              <a:t>.</a:t>
            </a:r>
          </a:p>
          <a:p>
            <a:r>
              <a:rPr lang="en-US" dirty="0"/>
              <a:t>Using this reference model, we are able </a:t>
            </a:r>
            <a:r>
              <a:rPr lang="en-US" dirty="0" smtClean="0"/>
              <a:t>to achieve </a:t>
            </a:r>
            <a:r>
              <a:rPr lang="en-US" dirty="0"/>
              <a:t>the </a:t>
            </a:r>
            <a:r>
              <a:rPr lang="en-US" dirty="0" smtClean="0"/>
              <a:t>following</a:t>
            </a:r>
            <a:r>
              <a:rPr lang="en-US" dirty="0"/>
              <a:t/>
            </a:r>
            <a:br>
              <a:rPr lang="en-US" dirty="0"/>
            </a:br>
            <a:endParaRPr lang="en-US" dirty="0" smtClean="0"/>
          </a:p>
          <a:p>
            <a:pPr>
              <a:buFont typeface="Wingdings" pitchFamily="2" charset="2"/>
              <a:buChar char="Ø"/>
            </a:pPr>
            <a:r>
              <a:rPr lang="en-US" dirty="0" smtClean="0">
                <a:solidFill>
                  <a:srgbClr val="00B050"/>
                </a:solidFill>
              </a:rPr>
              <a:t>Decompose</a:t>
            </a:r>
            <a:r>
              <a:rPr lang="en-US" dirty="0" smtClean="0"/>
              <a:t> </a:t>
            </a:r>
            <a:r>
              <a:rPr lang="en-US" dirty="0"/>
              <a:t>the IoT problem into smaller </a:t>
            </a:r>
            <a:r>
              <a:rPr lang="en-US" dirty="0" smtClean="0"/>
              <a:t>parts</a:t>
            </a:r>
          </a:p>
          <a:p>
            <a:pPr>
              <a:buFont typeface="Wingdings" pitchFamily="2" charset="2"/>
              <a:buChar char="Ø"/>
            </a:pPr>
            <a:r>
              <a:rPr lang="en-US" dirty="0" smtClean="0"/>
              <a:t>Identify </a:t>
            </a:r>
            <a:r>
              <a:rPr lang="en-US" dirty="0">
                <a:solidFill>
                  <a:srgbClr val="00B050"/>
                </a:solidFill>
              </a:rPr>
              <a:t>different technologies </a:t>
            </a:r>
            <a:r>
              <a:rPr lang="en-US" dirty="0"/>
              <a:t>at each layer and how they relate to one </a:t>
            </a:r>
            <a:r>
              <a:rPr lang="en-US" dirty="0" smtClean="0"/>
              <a:t>another</a:t>
            </a:r>
          </a:p>
          <a:p>
            <a:pPr>
              <a:buFont typeface="Wingdings" pitchFamily="2" charset="2"/>
              <a:buChar char="Ø"/>
            </a:pPr>
            <a:r>
              <a:rPr lang="en-US" dirty="0" smtClean="0">
                <a:solidFill>
                  <a:srgbClr val="00B050"/>
                </a:solidFill>
              </a:rPr>
              <a:t>Define </a:t>
            </a:r>
            <a:r>
              <a:rPr lang="en-US" dirty="0">
                <a:solidFill>
                  <a:srgbClr val="00B050"/>
                </a:solidFill>
              </a:rPr>
              <a:t>a system </a:t>
            </a:r>
            <a:r>
              <a:rPr lang="en-US" dirty="0"/>
              <a:t>in which different parts can be provided by different </a:t>
            </a:r>
            <a:r>
              <a:rPr lang="en-US" dirty="0" smtClean="0"/>
              <a:t>vendors</a:t>
            </a:r>
          </a:p>
          <a:p>
            <a:pPr>
              <a:buFont typeface="Wingdings" pitchFamily="2" charset="2"/>
              <a:buChar char="Ø"/>
            </a:pPr>
            <a:r>
              <a:rPr lang="en-US" dirty="0" smtClean="0"/>
              <a:t>Have </a:t>
            </a:r>
            <a:r>
              <a:rPr lang="en-US" dirty="0"/>
              <a:t>a process of </a:t>
            </a:r>
            <a:r>
              <a:rPr lang="en-US" dirty="0">
                <a:solidFill>
                  <a:srgbClr val="00B050"/>
                </a:solidFill>
              </a:rPr>
              <a:t>defining interfaces </a:t>
            </a:r>
            <a:r>
              <a:rPr lang="en-US" dirty="0"/>
              <a:t>that leads to </a:t>
            </a:r>
            <a:r>
              <a:rPr lang="en-US" dirty="0" smtClean="0"/>
              <a:t>interoperability</a:t>
            </a:r>
          </a:p>
          <a:p>
            <a:pPr>
              <a:buFont typeface="Wingdings" pitchFamily="2" charset="2"/>
              <a:buChar char="Ø"/>
            </a:pPr>
            <a:r>
              <a:rPr lang="en-US" dirty="0" smtClean="0"/>
              <a:t>Define </a:t>
            </a:r>
            <a:r>
              <a:rPr lang="en-US" dirty="0"/>
              <a:t>a tiered </a:t>
            </a:r>
            <a:r>
              <a:rPr lang="en-US" dirty="0">
                <a:solidFill>
                  <a:srgbClr val="00B050"/>
                </a:solidFill>
              </a:rPr>
              <a:t>security model</a:t>
            </a:r>
            <a:r>
              <a:rPr lang="en-US" dirty="0"/>
              <a:t> that is enforced at the transition points between levels</a:t>
            </a:r>
            <a:br>
              <a:rPr lang="en-US" dirty="0"/>
            </a:br>
            <a:endParaRPr lang="en-US" dirty="0"/>
          </a:p>
        </p:txBody>
      </p:sp>
    </p:spTree>
    <p:extLst>
      <p:ext uri="{BB962C8B-B14F-4D97-AF65-F5344CB8AC3E}">
        <p14:creationId xmlns:p14="http://schemas.microsoft.com/office/powerpoint/2010/main" xmlns="" val="2863115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p:spPr>
        <p:txBody>
          <a:bodyPr>
            <a:normAutofit fontScale="90000"/>
          </a:bodyPr>
          <a:lstStyle/>
          <a:p>
            <a:r>
              <a:rPr lang="en-US" b="1" dirty="0" smtClean="0"/>
              <a:t/>
            </a:r>
            <a:br>
              <a:rPr lang="en-US" b="1" dirty="0" smtClean="0"/>
            </a:br>
            <a:r>
              <a:rPr lang="en-US" sz="3600" b="1" dirty="0" smtClean="0">
                <a:solidFill>
                  <a:srgbClr val="FF0000"/>
                </a:solidFill>
              </a:rPr>
              <a:t>IoT </a:t>
            </a:r>
            <a:r>
              <a:rPr lang="en-US" sz="3600" b="1" dirty="0">
                <a:solidFill>
                  <a:srgbClr val="FF0000"/>
                </a:solidFill>
              </a:rPr>
              <a:t>World Forum (</a:t>
            </a:r>
            <a:r>
              <a:rPr lang="en-US" sz="3600" b="1" dirty="0" err="1">
                <a:solidFill>
                  <a:srgbClr val="FF0000"/>
                </a:solidFill>
              </a:rPr>
              <a:t>IoTWF</a:t>
            </a:r>
            <a:r>
              <a:rPr lang="en-US" sz="3600" b="1" dirty="0">
                <a:solidFill>
                  <a:srgbClr val="FF0000"/>
                </a:solidFill>
              </a:rPr>
              <a:t>) Standardized Architecture</a:t>
            </a:r>
            <a:r>
              <a:rPr lang="en-US" sz="3600" dirty="0">
                <a:solidFill>
                  <a:srgbClr val="FF0000"/>
                </a:solidFill>
              </a:rPr>
              <a:t> </a:t>
            </a:r>
            <a:r>
              <a:rPr lang="en-US" dirty="0"/>
              <a:t/>
            </a:r>
            <a:br>
              <a:rPr lang="en-US" dirty="0"/>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08720"/>
            <a:ext cx="9144000" cy="5832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6950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6712"/>
          </a:xfrm>
        </p:spPr>
        <p:txBody>
          <a:bodyPr>
            <a:normAutofit/>
          </a:bodyPr>
          <a:lstStyle/>
          <a:p>
            <a:r>
              <a:rPr lang="en-US" dirty="0">
                <a:solidFill>
                  <a:srgbClr val="00B050"/>
                </a:solidFill>
              </a:rPr>
              <a:t>Level 1 </a:t>
            </a:r>
            <a:r>
              <a:rPr lang="en-US" dirty="0">
                <a:solidFill>
                  <a:srgbClr val="FF0000"/>
                </a:solidFill>
              </a:rPr>
              <a:t>Physical Devices and Controllers</a:t>
            </a:r>
          </a:p>
        </p:txBody>
      </p:sp>
      <p:sp>
        <p:nvSpPr>
          <p:cNvPr id="3" name="Content Placeholder 2"/>
          <p:cNvSpPr>
            <a:spLocks noGrp="1"/>
          </p:cNvSpPr>
          <p:nvPr>
            <p:ph idx="1"/>
          </p:nvPr>
        </p:nvSpPr>
        <p:spPr>
          <a:xfrm>
            <a:off x="0" y="764704"/>
            <a:ext cx="9144000" cy="6093296"/>
          </a:xfrm>
        </p:spPr>
        <p:txBody>
          <a:bodyPr/>
          <a:lstStyle/>
          <a:p>
            <a:r>
              <a:rPr lang="en-US" sz="2800" dirty="0" smtClean="0"/>
              <a:t>includes </a:t>
            </a:r>
            <a:r>
              <a:rPr lang="en-US" sz="2800" dirty="0"/>
              <a:t>the various endpoint </a:t>
            </a:r>
            <a:r>
              <a:rPr lang="en-US" sz="2800" dirty="0">
                <a:solidFill>
                  <a:srgbClr val="00B0F0"/>
                </a:solidFill>
              </a:rPr>
              <a:t>devices and sensors </a:t>
            </a:r>
            <a:r>
              <a:rPr lang="en-US" sz="2800" dirty="0"/>
              <a:t>that send </a:t>
            </a:r>
            <a:r>
              <a:rPr lang="en-US" sz="2800" dirty="0" smtClean="0"/>
              <a:t>and receive </a:t>
            </a:r>
            <a:r>
              <a:rPr lang="en-US" sz="2800" dirty="0"/>
              <a:t>information </a:t>
            </a:r>
            <a:r>
              <a:rPr lang="en-US" sz="2800" dirty="0" smtClean="0"/>
              <a:t>.</a:t>
            </a:r>
          </a:p>
          <a:p>
            <a:r>
              <a:rPr lang="en-US" sz="2800" dirty="0"/>
              <a:t>size of these “things” can range from almost </a:t>
            </a:r>
            <a:r>
              <a:rPr lang="en-US" sz="2800" dirty="0">
                <a:solidFill>
                  <a:srgbClr val="00B0F0"/>
                </a:solidFill>
              </a:rPr>
              <a:t>microscopic sensors to </a:t>
            </a:r>
            <a:r>
              <a:rPr lang="en-US" sz="2800" dirty="0" smtClean="0">
                <a:solidFill>
                  <a:srgbClr val="00B0F0"/>
                </a:solidFill>
              </a:rPr>
              <a:t>giant machines </a:t>
            </a:r>
            <a:r>
              <a:rPr lang="en-US" sz="2800" dirty="0"/>
              <a:t>in a </a:t>
            </a:r>
            <a:r>
              <a:rPr lang="en-US" sz="2800" dirty="0" smtClean="0"/>
              <a:t>factory. </a:t>
            </a:r>
            <a:r>
              <a:rPr lang="en-US" dirty="0"/>
              <a:t/>
            </a:r>
            <a:br>
              <a:rPr lang="en-US" dirty="0"/>
            </a:br>
            <a:r>
              <a:rPr lang="en-US" dirty="0"/>
              <a:t/>
            </a:r>
            <a:br>
              <a:rPr lang="en-US" dirty="0"/>
            </a:b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860535"/>
            <a:ext cx="9144000" cy="399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79119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2696"/>
          </a:xfrm>
        </p:spPr>
        <p:txBody>
          <a:bodyPr>
            <a:normAutofit fontScale="90000"/>
          </a:bodyPr>
          <a:lstStyle/>
          <a:p>
            <a:r>
              <a:rPr lang="en-US" dirty="0" smtClean="0">
                <a:solidFill>
                  <a:srgbClr val="00B050"/>
                </a:solidFill>
              </a:rPr>
              <a:t/>
            </a:r>
            <a:br>
              <a:rPr lang="en-US" dirty="0" smtClean="0">
                <a:solidFill>
                  <a:srgbClr val="00B050"/>
                </a:solidFill>
              </a:rPr>
            </a:br>
            <a:r>
              <a:rPr lang="en-US" dirty="0" smtClean="0">
                <a:solidFill>
                  <a:srgbClr val="00B050"/>
                </a:solidFill>
              </a:rPr>
              <a:t>Level </a:t>
            </a:r>
            <a:r>
              <a:rPr lang="en-US" dirty="0">
                <a:solidFill>
                  <a:srgbClr val="00B050"/>
                </a:solidFill>
              </a:rPr>
              <a:t>2</a:t>
            </a:r>
            <a:r>
              <a:rPr lang="en-US" dirty="0"/>
              <a:t> </a:t>
            </a:r>
            <a:r>
              <a:rPr lang="en-US" dirty="0">
                <a:solidFill>
                  <a:srgbClr val="FF0000"/>
                </a:solidFill>
              </a:rPr>
              <a:t>Connectivity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764704"/>
            <a:ext cx="9144000" cy="5361459"/>
          </a:xfrm>
        </p:spPr>
        <p:txBody>
          <a:bodyPr/>
          <a:lstStyle/>
          <a:p>
            <a:r>
              <a:rPr lang="en-US" sz="2800" dirty="0"/>
              <a:t>focus is on connectivity </a:t>
            </a:r>
            <a:r>
              <a:rPr lang="en-US" sz="2800" dirty="0" smtClean="0"/>
              <a:t>-</a:t>
            </a:r>
            <a:r>
              <a:rPr lang="en-US" sz="2800" dirty="0"/>
              <a:t>reliable and timely </a:t>
            </a:r>
            <a:r>
              <a:rPr lang="en-US" sz="2800" dirty="0">
                <a:solidFill>
                  <a:srgbClr val="0070C0"/>
                </a:solidFill>
              </a:rPr>
              <a:t>transmission of data </a:t>
            </a:r>
            <a:endParaRPr lang="en-US" sz="2800" dirty="0" smtClean="0">
              <a:solidFill>
                <a:srgbClr val="0070C0"/>
              </a:solidFill>
            </a:endParaRPr>
          </a:p>
          <a:p>
            <a:r>
              <a:rPr lang="en-US" sz="2800" dirty="0"/>
              <a:t>transmissions between </a:t>
            </a:r>
            <a:r>
              <a:rPr lang="en-US" sz="2800" dirty="0">
                <a:solidFill>
                  <a:srgbClr val="0070C0"/>
                </a:solidFill>
              </a:rPr>
              <a:t>Layer 1 devices and the network </a:t>
            </a:r>
            <a:r>
              <a:rPr lang="en-US" sz="2800" dirty="0"/>
              <a:t>and between the network and </a:t>
            </a:r>
            <a:r>
              <a:rPr lang="en-US" sz="2800" dirty="0" smtClean="0"/>
              <a:t>information processing </a:t>
            </a:r>
            <a:r>
              <a:rPr lang="en-US" sz="2800" dirty="0"/>
              <a:t>that occurs at Layer 3 (the edge computing layer) </a:t>
            </a:r>
            <a:endParaRPr lang="en-US" sz="2800" dirty="0" smtClean="0"/>
          </a:p>
          <a:p>
            <a:r>
              <a:rPr lang="en-US" dirty="0"/>
              <a:t/>
            </a:r>
            <a:br>
              <a:rPr lang="en-US" dirty="0"/>
            </a:br>
            <a:r>
              <a:rPr lang="en-US" dirty="0"/>
              <a:t/>
            </a:r>
            <a:br>
              <a:rPr lang="en-US" dirty="0"/>
            </a:br>
            <a:r>
              <a:rPr lang="en-US" dirty="0"/>
              <a:t/>
            </a:r>
            <a:br>
              <a:rPr lang="en-US" dirty="0"/>
            </a:b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068960"/>
            <a:ext cx="9144000" cy="3789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32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p:spPr>
        <p:txBody>
          <a:bodyPr>
            <a:normAutofit fontScale="90000"/>
          </a:bodyPr>
          <a:lstStyle/>
          <a:p>
            <a:r>
              <a:rPr lang="en-US" dirty="0" smtClean="0">
                <a:solidFill>
                  <a:srgbClr val="00B050"/>
                </a:solidFill>
              </a:rPr>
              <a:t/>
            </a:r>
            <a:br>
              <a:rPr lang="en-US" dirty="0" smtClean="0">
                <a:solidFill>
                  <a:srgbClr val="00B050"/>
                </a:solidFill>
              </a:rPr>
            </a:br>
            <a:r>
              <a:rPr lang="en-US" dirty="0" smtClean="0">
                <a:solidFill>
                  <a:srgbClr val="00B050"/>
                </a:solidFill>
              </a:rPr>
              <a:t>Level </a:t>
            </a:r>
            <a:r>
              <a:rPr lang="en-US" dirty="0">
                <a:solidFill>
                  <a:srgbClr val="00B050"/>
                </a:solidFill>
              </a:rPr>
              <a:t>3</a:t>
            </a:r>
            <a:r>
              <a:rPr lang="en-US" dirty="0"/>
              <a:t> </a:t>
            </a:r>
            <a:r>
              <a:rPr lang="en-US" dirty="0">
                <a:solidFill>
                  <a:srgbClr val="FF0000"/>
                </a:solidFill>
              </a:rPr>
              <a:t>Edge (Fog) Computing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764704"/>
            <a:ext cx="9144000" cy="6093296"/>
          </a:xfrm>
        </p:spPr>
        <p:txBody>
          <a:bodyPr>
            <a:normAutofit/>
          </a:bodyPr>
          <a:lstStyle/>
          <a:p>
            <a:r>
              <a:rPr lang="en-US" dirty="0" smtClean="0"/>
              <a:t>referred as </a:t>
            </a:r>
            <a:r>
              <a:rPr lang="en-US" dirty="0"/>
              <a:t>the “fog” layer </a:t>
            </a:r>
            <a:endParaRPr lang="en-US" dirty="0" smtClean="0"/>
          </a:p>
          <a:p>
            <a:r>
              <a:rPr lang="en-US" dirty="0" smtClean="0"/>
              <a:t>emphasis </a:t>
            </a:r>
            <a:r>
              <a:rPr lang="en-US" dirty="0"/>
              <a:t>is on </a:t>
            </a:r>
            <a:r>
              <a:rPr lang="en-US" dirty="0" smtClean="0"/>
              <a:t>data reduction </a:t>
            </a:r>
            <a:r>
              <a:rPr lang="en-US" dirty="0"/>
              <a:t>and converting network data flows into information that is ready for storage and processing </a:t>
            </a:r>
            <a:r>
              <a:rPr lang="en-US" dirty="0" smtClean="0"/>
              <a:t>by higher </a:t>
            </a:r>
            <a:r>
              <a:rPr lang="en-US" dirty="0"/>
              <a:t>layers. </a:t>
            </a:r>
            <a:endParaRPr lang="en-US" dirty="0" smtClean="0"/>
          </a:p>
          <a:p>
            <a:endParaRPr lang="en-US"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284983"/>
            <a:ext cx="9144000" cy="3600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84813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B050"/>
                </a:solidFill>
              </a:rPr>
              <a:t>Level 4</a:t>
            </a:r>
            <a:r>
              <a:rPr lang="en-US" dirty="0"/>
              <a:t> </a:t>
            </a:r>
            <a:r>
              <a:rPr lang="en-US" dirty="0">
                <a:solidFill>
                  <a:srgbClr val="FF0000"/>
                </a:solidFill>
              </a:rPr>
              <a:t>Data Accumulation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0" y="928670"/>
            <a:ext cx="9144000" cy="5929330"/>
          </a:xfrm>
        </p:spPr>
        <p:txBody>
          <a:bodyPr/>
          <a:lstStyle/>
          <a:p>
            <a:r>
              <a:rPr lang="en-US" dirty="0" smtClean="0"/>
              <a:t>Converts data and stores, usable for applications when necessary. </a:t>
            </a:r>
          </a:p>
          <a:p>
            <a:r>
              <a:rPr lang="en-US" dirty="0" smtClean="0"/>
              <a:t>Converts event based data to query based processing</a:t>
            </a: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026960"/>
            <a:ext cx="9144000" cy="3848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5117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71480"/>
          </a:xfrm>
        </p:spPr>
        <p:txBody>
          <a:bodyPr>
            <a:normAutofit fontScale="90000"/>
          </a:bodyPr>
          <a:lstStyle/>
          <a:p>
            <a:r>
              <a:rPr lang="en-US" dirty="0" smtClean="0"/>
              <a:t/>
            </a:r>
            <a:br>
              <a:rPr lang="en-US" dirty="0" smtClean="0"/>
            </a:br>
            <a:r>
              <a:rPr lang="en-US" dirty="0" smtClean="0">
                <a:solidFill>
                  <a:srgbClr val="00B050"/>
                </a:solidFill>
              </a:rPr>
              <a:t>Level </a:t>
            </a:r>
            <a:r>
              <a:rPr lang="en-US" dirty="0">
                <a:solidFill>
                  <a:srgbClr val="00B050"/>
                </a:solidFill>
              </a:rPr>
              <a:t>5</a:t>
            </a:r>
            <a:r>
              <a:rPr lang="en-US" dirty="0"/>
              <a:t> </a:t>
            </a:r>
            <a:r>
              <a:rPr lang="en-US" dirty="0">
                <a:solidFill>
                  <a:srgbClr val="FF0000"/>
                </a:solidFill>
              </a:rPr>
              <a:t>Data Abstraction </a:t>
            </a:r>
            <a:r>
              <a:rPr lang="en-US" dirty="0"/>
              <a:t/>
            </a:r>
            <a:br>
              <a:rPr lang="en-US" dirty="0"/>
            </a:br>
            <a:endParaRPr lang="en-US" dirty="0"/>
          </a:p>
        </p:txBody>
      </p:sp>
      <p:sp>
        <p:nvSpPr>
          <p:cNvPr id="3" name="Content Placeholder 2"/>
          <p:cNvSpPr>
            <a:spLocks noGrp="1"/>
          </p:cNvSpPr>
          <p:nvPr>
            <p:ph idx="1"/>
          </p:nvPr>
        </p:nvSpPr>
        <p:spPr>
          <a:xfrm>
            <a:off x="0" y="642918"/>
            <a:ext cx="9144000" cy="6215082"/>
          </a:xfrm>
        </p:spPr>
        <p:txBody>
          <a:bodyPr/>
          <a:lstStyle/>
          <a:p>
            <a:r>
              <a:rPr lang="en-US" dirty="0" smtClean="0"/>
              <a:t>Reconciles multiple  data format and ensures consistent  semantics from various source.</a:t>
            </a:r>
          </a:p>
          <a:p>
            <a:r>
              <a:rPr lang="en-US" dirty="0" smtClean="0"/>
              <a:t>Confirms data set is complete and consolidate data in one place.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80928"/>
            <a:ext cx="9144000" cy="4077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54762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14356"/>
          </a:xfrm>
        </p:spPr>
        <p:txBody>
          <a:bodyPr>
            <a:normAutofit fontScale="90000"/>
          </a:bodyPr>
          <a:lstStyle/>
          <a:p>
            <a:r>
              <a:rPr lang="en-US" dirty="0" smtClean="0">
                <a:solidFill>
                  <a:srgbClr val="00B050"/>
                </a:solidFill>
              </a:rPr>
              <a:t>Level 6</a:t>
            </a:r>
            <a:r>
              <a:rPr lang="en-US" dirty="0" smtClean="0"/>
              <a:t> </a:t>
            </a:r>
            <a:r>
              <a:rPr lang="en-US" dirty="0" smtClean="0">
                <a:solidFill>
                  <a:srgbClr val="FF0000"/>
                </a:solidFill>
              </a:rPr>
              <a:t>Application</a:t>
            </a:r>
            <a:endParaRPr lang="en-US" dirty="0">
              <a:solidFill>
                <a:srgbClr val="FF0000"/>
              </a:solidFill>
            </a:endParaRPr>
          </a:p>
        </p:txBody>
      </p:sp>
      <p:sp>
        <p:nvSpPr>
          <p:cNvPr id="3" name="Content Placeholder 2"/>
          <p:cNvSpPr>
            <a:spLocks noGrp="1"/>
          </p:cNvSpPr>
          <p:nvPr>
            <p:ph idx="1"/>
          </p:nvPr>
        </p:nvSpPr>
        <p:spPr>
          <a:xfrm>
            <a:off x="0" y="785794"/>
            <a:ext cx="9144000" cy="6072206"/>
          </a:xfrm>
        </p:spPr>
        <p:txBody>
          <a:bodyPr/>
          <a:lstStyle/>
          <a:p>
            <a:r>
              <a:rPr lang="en-US" dirty="0" smtClean="0"/>
              <a:t>Interprets data using software applications.</a:t>
            </a:r>
          </a:p>
          <a:p>
            <a:r>
              <a:rPr lang="en-US" dirty="0" smtClean="0"/>
              <a:t>Applications may monitor, control and provide reports based on the analysis of the data.</a:t>
            </a:r>
          </a:p>
          <a:p>
            <a:endParaRPr lang="en-US" dirty="0" smtClean="0"/>
          </a:p>
          <a:p>
            <a:endParaRPr lang="en-US" dirty="0" smtClean="0"/>
          </a:p>
          <a:p>
            <a:endParaRPr lang="en-US" dirty="0" smtClean="0"/>
          </a:p>
          <a:p>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643182"/>
            <a:ext cx="9144000" cy="4214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4283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dirty="0" smtClean="0">
                <a:solidFill>
                  <a:srgbClr val="FF0000"/>
                </a:solidFill>
              </a:rPr>
              <a:t>Contd..</a:t>
            </a:r>
            <a:endParaRPr lang="en-US" dirty="0">
              <a:solidFill>
                <a:srgbClr val="FF0000"/>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1066800"/>
            <a:ext cx="9144000" cy="579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1117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5794"/>
          </a:xfrm>
        </p:spPr>
        <p:txBody>
          <a:bodyPr>
            <a:normAutofit fontScale="90000"/>
          </a:bodyPr>
          <a:lstStyle/>
          <a:p>
            <a:r>
              <a:rPr lang="en-US" dirty="0" smtClean="0">
                <a:solidFill>
                  <a:srgbClr val="00B050"/>
                </a:solidFill>
              </a:rPr>
              <a:t/>
            </a:r>
            <a:br>
              <a:rPr lang="en-US" dirty="0" smtClean="0">
                <a:solidFill>
                  <a:srgbClr val="00B050"/>
                </a:solidFill>
              </a:rPr>
            </a:br>
            <a:r>
              <a:rPr lang="en-US" dirty="0" smtClean="0">
                <a:solidFill>
                  <a:srgbClr val="00B050"/>
                </a:solidFill>
              </a:rPr>
              <a:t>Level 7</a:t>
            </a:r>
            <a:r>
              <a:rPr lang="en-US" dirty="0" smtClean="0"/>
              <a:t> </a:t>
            </a:r>
            <a:r>
              <a:rPr lang="en-US" dirty="0" smtClean="0">
                <a:solidFill>
                  <a:srgbClr val="FF0000"/>
                </a:solidFill>
              </a:rPr>
              <a:t>Collaboration and Processes </a:t>
            </a:r>
            <a:r>
              <a:rPr lang="en-US" dirty="0" smtClean="0"/>
              <a:t/>
            </a:r>
            <a:br>
              <a:rPr lang="en-US" dirty="0" smtClean="0"/>
            </a:br>
            <a:endParaRPr lang="en-IN" dirty="0"/>
          </a:p>
        </p:txBody>
      </p:sp>
      <p:sp>
        <p:nvSpPr>
          <p:cNvPr id="3" name="Content Placeholder 2"/>
          <p:cNvSpPr>
            <a:spLocks noGrp="1"/>
          </p:cNvSpPr>
          <p:nvPr>
            <p:ph idx="1"/>
          </p:nvPr>
        </p:nvSpPr>
        <p:spPr>
          <a:xfrm>
            <a:off x="0" y="928670"/>
            <a:ext cx="9144000" cy="5929330"/>
          </a:xfrm>
        </p:spPr>
        <p:txBody>
          <a:bodyPr/>
          <a:lstStyle/>
          <a:p>
            <a:r>
              <a:rPr lang="en-IN" dirty="0" smtClean="0"/>
              <a:t>Consumes and shares the application information</a:t>
            </a:r>
          </a:p>
          <a:p>
            <a:r>
              <a:rPr lang="en-IN" dirty="0" smtClean="0"/>
              <a:t>Communicating </a:t>
            </a:r>
            <a:r>
              <a:rPr lang="en-IN" dirty="0" err="1" smtClean="0"/>
              <a:t>IoT</a:t>
            </a:r>
            <a:r>
              <a:rPr lang="en-IN" dirty="0" smtClean="0"/>
              <a:t> information requires multiple steps</a:t>
            </a:r>
          </a:p>
          <a:p>
            <a:endParaRPr lang="en-IN" dirty="0" smtClean="0"/>
          </a:p>
          <a:p>
            <a:endParaRPr lang="en-IN" dirty="0" smtClean="0"/>
          </a:p>
          <a:p>
            <a:endParaRPr lang="en-IN" dirty="0" smtClean="0"/>
          </a:p>
          <a:p>
            <a:endParaRPr lang="en-IN" dirty="0" smtClean="0"/>
          </a:p>
          <a:p>
            <a:endParaRPr lang="en-IN" dirty="0"/>
          </a:p>
        </p:txBody>
      </p:sp>
      <p:pic>
        <p:nvPicPr>
          <p:cNvPr id="5" name="Picture 2"/>
          <p:cNvPicPr>
            <a:picLocks noChangeAspect="1" noChangeArrowheads="1"/>
          </p:cNvPicPr>
          <p:nvPr/>
        </p:nvPicPr>
        <p:blipFill>
          <a:blip r:embed="rId2"/>
          <a:srcRect/>
          <a:stretch>
            <a:fillRect/>
          </a:stretch>
        </p:blipFill>
        <p:spPr bwMode="auto">
          <a:xfrm>
            <a:off x="0" y="2786058"/>
            <a:ext cx="9144000" cy="4071942"/>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07504" y="260648"/>
            <a:ext cx="9036496" cy="6408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89095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sp>
        <p:nvSpPr>
          <p:cNvPr id="23555" name="Content Placeholder 2"/>
          <p:cNvSpPr>
            <a:spLocks noGrp="1"/>
          </p:cNvSpPr>
          <p:nvPr>
            <p:ph sz="quarter" idx="1"/>
          </p:nvPr>
        </p:nvSpPr>
        <p:spPr>
          <a:xfrm>
            <a:off x="612775" y="1600200"/>
            <a:ext cx="8153400" cy="4495800"/>
          </a:xfrm>
        </p:spPr>
        <p:txBody>
          <a:bodyPr/>
          <a:lstStyle/>
          <a:p>
            <a:pPr algn="just" eaLnBrk="1" hangingPunct="1"/>
            <a:r>
              <a:rPr lang="en-IN" smtClean="0">
                <a:solidFill>
                  <a:srgbClr val="0000FF"/>
                </a:solidFill>
              </a:rPr>
              <a:t>This framework is presented as two parallel stacks: </a:t>
            </a:r>
          </a:p>
          <a:p>
            <a:pPr lvl="1" algn="just" eaLnBrk="1" hangingPunct="1"/>
            <a:r>
              <a:rPr lang="en-IN" smtClean="0">
                <a:solidFill>
                  <a:srgbClr val="0000FF"/>
                </a:solidFill>
              </a:rPr>
              <a:t>The IoT Data Management and Compute Stack and the Core IoT Functional Stack. </a:t>
            </a:r>
          </a:p>
          <a:p>
            <a:pPr lvl="1" algn="just" eaLnBrk="1" hangingPunct="1"/>
            <a:r>
              <a:rPr lang="en-IN" smtClean="0">
                <a:solidFill>
                  <a:srgbClr val="0000FF"/>
                </a:solidFill>
              </a:rPr>
              <a:t>Reducing the framework down to a pair of three-layer stacks.</a:t>
            </a:r>
          </a:p>
          <a:p>
            <a:pPr lvl="2" algn="just" eaLnBrk="1" hangingPunct="1"/>
            <a:r>
              <a:rPr lang="en-IN" smtClean="0">
                <a:solidFill>
                  <a:srgbClr val="0000FF"/>
                </a:solidFill>
              </a:rPr>
              <a:t>Basic model </a:t>
            </a:r>
          </a:p>
        </p:txBody>
      </p:sp>
      <p:sp>
        <p:nvSpPr>
          <p:cNvPr id="4" name="Slide Number Placeholder 3"/>
          <p:cNvSpPr>
            <a:spLocks noGrp="1"/>
          </p:cNvSpPr>
          <p:nvPr>
            <p:ph type="sldNum" sz="quarter" idx="12"/>
          </p:nvPr>
        </p:nvSpPr>
        <p:spPr/>
        <p:txBody>
          <a:bodyPr>
            <a:normAutofit fontScale="85000" lnSpcReduction="20000"/>
          </a:bodyPr>
          <a:lstStyle/>
          <a:p>
            <a:pPr>
              <a:defRPr/>
            </a:pPr>
            <a:fld id="{C30EC149-1E76-4677-AC62-2E4860A6B496}" type="slidenum">
              <a:rPr lang="en-US"/>
              <a:pPr>
                <a:defRPr/>
              </a:pPr>
              <a:t>72</a:t>
            </a:fld>
            <a:endParaRPr lang="en-US"/>
          </a:p>
        </p:txBody>
      </p:sp>
    </p:spTree>
    <p:extLst>
      <p:ext uri="{BB962C8B-B14F-4D97-AF65-F5344CB8AC3E}">
        <p14:creationId xmlns:p14="http://schemas.microsoft.com/office/powerpoint/2010/main" xmlns="" val="31703017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pic>
        <p:nvPicPr>
          <p:cNvPr id="24579"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107504" y="1676400"/>
            <a:ext cx="8928992" cy="5064968"/>
          </a:xfrm>
        </p:spPr>
      </p:pic>
      <p:sp>
        <p:nvSpPr>
          <p:cNvPr id="3" name="Slide Number Placeholder 2"/>
          <p:cNvSpPr>
            <a:spLocks noGrp="1"/>
          </p:cNvSpPr>
          <p:nvPr>
            <p:ph type="sldNum" sz="quarter" idx="12"/>
          </p:nvPr>
        </p:nvSpPr>
        <p:spPr/>
        <p:txBody>
          <a:bodyPr>
            <a:normAutofit fontScale="85000" lnSpcReduction="20000"/>
          </a:bodyPr>
          <a:lstStyle/>
          <a:p>
            <a:pPr>
              <a:defRPr/>
            </a:pPr>
            <a:fld id="{15C04A4C-D031-4CB1-8038-667EEE30C5C1}" type="slidenum">
              <a:rPr lang="en-US"/>
              <a:pPr>
                <a:defRPr/>
              </a:pPr>
              <a:t>73</a:t>
            </a:fld>
            <a:endParaRPr lang="en-US"/>
          </a:p>
        </p:txBody>
      </p:sp>
    </p:spTree>
    <p:extLst>
      <p:ext uri="{BB962C8B-B14F-4D97-AF65-F5344CB8AC3E}">
        <p14:creationId xmlns:p14="http://schemas.microsoft.com/office/powerpoint/2010/main" xmlns="" val="30595923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sp>
        <p:nvSpPr>
          <p:cNvPr id="3" name="Content Placeholder 2"/>
          <p:cNvSpPr>
            <a:spLocks noGrp="1"/>
          </p:cNvSpPr>
          <p:nvPr>
            <p:ph sz="quarter" idx="1"/>
          </p:nvPr>
        </p:nvSpPr>
        <p:spPr>
          <a:xfrm>
            <a:off x="612775" y="1600200"/>
            <a:ext cx="8153400" cy="4495800"/>
          </a:xfrm>
        </p:spPr>
        <p:txBody>
          <a:bodyPr>
            <a:normAutofit fontScale="92500" lnSpcReduction="20000"/>
          </a:bodyPr>
          <a:lstStyle/>
          <a:p>
            <a:pPr marL="320040" indent="-320040" algn="just" eaLnBrk="1" fontAlgn="auto" hangingPunct="1">
              <a:spcAft>
                <a:spcPts val="0"/>
              </a:spcAft>
              <a:buFont typeface="Wingdings"/>
              <a:buChar char=""/>
              <a:defRPr/>
            </a:pPr>
            <a:r>
              <a:rPr lang="en-IN" dirty="0">
                <a:solidFill>
                  <a:srgbClr val="0000FF"/>
                </a:solidFill>
              </a:rPr>
              <a:t>Nearly every </a:t>
            </a:r>
            <a:r>
              <a:rPr lang="en-IN" dirty="0" smtClean="0">
                <a:solidFill>
                  <a:srgbClr val="0000FF"/>
                </a:solidFill>
              </a:rPr>
              <a:t>IoT </a:t>
            </a:r>
            <a:r>
              <a:rPr lang="en-IN" dirty="0">
                <a:solidFill>
                  <a:srgbClr val="0000FF"/>
                </a:solidFill>
              </a:rPr>
              <a:t>model includes core layers similar to those shown on the left side of </a:t>
            </a:r>
            <a:r>
              <a:rPr lang="en-IN" dirty="0" smtClean="0">
                <a:solidFill>
                  <a:srgbClr val="0000FF"/>
                </a:solidFill>
              </a:rPr>
              <a:t>architecture, </a:t>
            </a:r>
            <a:r>
              <a:rPr lang="en-IN" dirty="0">
                <a:solidFill>
                  <a:srgbClr val="0000FF"/>
                </a:solidFill>
              </a:rPr>
              <a:t>including “things,” a communications network, and applications.</a:t>
            </a:r>
          </a:p>
          <a:p>
            <a:pPr marL="320040" indent="-320040" algn="just" eaLnBrk="1" fontAlgn="auto" hangingPunct="1">
              <a:spcAft>
                <a:spcPts val="0"/>
              </a:spcAft>
              <a:buFont typeface="Wingdings"/>
              <a:buChar char=""/>
              <a:defRPr/>
            </a:pPr>
            <a:r>
              <a:rPr lang="en-IN" dirty="0" smtClean="0">
                <a:solidFill>
                  <a:srgbClr val="0000FF"/>
                </a:solidFill>
              </a:rPr>
              <a:t>The </a:t>
            </a:r>
            <a:r>
              <a:rPr lang="en-IN" dirty="0">
                <a:solidFill>
                  <a:srgbClr val="0000FF"/>
                </a:solidFill>
              </a:rPr>
              <a:t>framework presented here separates the core IoT and data management into parallel and aligned </a:t>
            </a:r>
            <a:r>
              <a:rPr lang="en-IN" dirty="0" smtClean="0">
                <a:solidFill>
                  <a:srgbClr val="0000FF"/>
                </a:solidFill>
              </a:rPr>
              <a:t>stacks.</a:t>
            </a:r>
          </a:p>
          <a:p>
            <a:pPr marL="320040" indent="-320040" algn="just" eaLnBrk="1" fontAlgn="auto" hangingPunct="1">
              <a:spcAft>
                <a:spcPts val="0"/>
              </a:spcAft>
              <a:buFont typeface="Wingdings"/>
              <a:buChar char=""/>
              <a:defRPr/>
            </a:pPr>
            <a:r>
              <a:rPr lang="en-IN" dirty="0" smtClean="0">
                <a:solidFill>
                  <a:srgbClr val="0000FF"/>
                </a:solidFill>
              </a:rPr>
              <a:t>A </a:t>
            </a:r>
            <a:r>
              <a:rPr lang="en-IN" dirty="0">
                <a:solidFill>
                  <a:srgbClr val="0000FF"/>
                </a:solidFill>
              </a:rPr>
              <a:t>simple architecture needs to be expanded </a:t>
            </a:r>
            <a:r>
              <a:rPr lang="en-IN" dirty="0" smtClean="0">
                <a:solidFill>
                  <a:srgbClr val="0000FF"/>
                </a:solidFill>
              </a:rPr>
              <a:t>on</a:t>
            </a:r>
          </a:p>
          <a:p>
            <a:pPr marL="640080" lvl="1" indent="-274320" algn="just" eaLnBrk="1" fontAlgn="auto" hangingPunct="1">
              <a:spcAft>
                <a:spcPts val="0"/>
              </a:spcAft>
              <a:buFont typeface="Wingdings 2"/>
              <a:buChar char=""/>
              <a:defRPr/>
            </a:pPr>
            <a:r>
              <a:rPr lang="en-IN" dirty="0">
                <a:solidFill>
                  <a:srgbClr val="0000FF"/>
                </a:solidFill>
              </a:rPr>
              <a:t>The network communications </a:t>
            </a:r>
            <a:r>
              <a:rPr lang="en-IN" dirty="0" smtClean="0">
                <a:solidFill>
                  <a:srgbClr val="0000FF"/>
                </a:solidFill>
              </a:rPr>
              <a:t>layer: needs </a:t>
            </a:r>
            <a:r>
              <a:rPr lang="en-IN" dirty="0">
                <a:solidFill>
                  <a:srgbClr val="0000FF"/>
                </a:solidFill>
              </a:rPr>
              <a:t>to consolidate </a:t>
            </a:r>
            <a:r>
              <a:rPr lang="en-IN" dirty="0" smtClean="0">
                <a:solidFill>
                  <a:srgbClr val="0000FF"/>
                </a:solidFill>
              </a:rPr>
              <a:t>the </a:t>
            </a:r>
            <a:r>
              <a:rPr lang="en-IN" dirty="0" smtClean="0">
                <a:solidFill>
                  <a:srgbClr val="FF0000"/>
                </a:solidFill>
              </a:rPr>
              <a:t>gateway </a:t>
            </a:r>
            <a:r>
              <a:rPr lang="en-IN" dirty="0">
                <a:solidFill>
                  <a:srgbClr val="FF0000"/>
                </a:solidFill>
              </a:rPr>
              <a:t>and backhaul technologies</a:t>
            </a:r>
            <a:r>
              <a:rPr lang="en-IN" dirty="0">
                <a:solidFill>
                  <a:srgbClr val="0000FF"/>
                </a:solidFill>
              </a:rPr>
              <a:t>, and ultimately bring the data back to a central location for </a:t>
            </a:r>
            <a:r>
              <a:rPr lang="en-IN" dirty="0">
                <a:solidFill>
                  <a:srgbClr val="FF0000"/>
                </a:solidFill>
              </a:rPr>
              <a:t>analysis and processing. </a:t>
            </a:r>
            <a:endParaRPr lang="en-IN" dirty="0" smtClean="0">
              <a:solidFill>
                <a:srgbClr val="FF0000"/>
              </a:solidFill>
            </a:endParaRPr>
          </a:p>
          <a:p>
            <a:pPr marL="640080" lvl="1" indent="-274320" algn="just" eaLnBrk="1" fontAlgn="auto" hangingPunct="1">
              <a:spcAft>
                <a:spcPts val="0"/>
              </a:spcAft>
              <a:buFont typeface="Wingdings 2"/>
              <a:buChar char=""/>
              <a:defRPr/>
            </a:pPr>
            <a:r>
              <a:rPr lang="en-IN" dirty="0">
                <a:solidFill>
                  <a:srgbClr val="FF0000"/>
                </a:solidFill>
              </a:rPr>
              <a:t>IoT sensors </a:t>
            </a:r>
            <a:r>
              <a:rPr lang="en-IN" dirty="0">
                <a:solidFill>
                  <a:srgbClr val="0000FF"/>
                </a:solidFill>
              </a:rPr>
              <a:t>and the many different ways that exist to </a:t>
            </a:r>
            <a:r>
              <a:rPr lang="en-IN" dirty="0">
                <a:solidFill>
                  <a:srgbClr val="FF0000"/>
                </a:solidFill>
              </a:rPr>
              <a:t>connect them to a </a:t>
            </a:r>
            <a:r>
              <a:rPr lang="en-IN" dirty="0" smtClean="0">
                <a:solidFill>
                  <a:srgbClr val="FF0000"/>
                </a:solidFill>
              </a:rPr>
              <a:t>network</a:t>
            </a:r>
            <a:r>
              <a:rPr lang="en-IN" dirty="0" smtClean="0">
                <a:solidFill>
                  <a:srgbClr val="0000FF"/>
                </a:solidFill>
              </a:rPr>
              <a:t>.</a:t>
            </a:r>
            <a:endParaRPr lang="en-IN" dirty="0">
              <a:solidFill>
                <a:srgbClr val="0000FF"/>
              </a:solidFill>
            </a:endParaRPr>
          </a:p>
        </p:txBody>
      </p:sp>
      <p:sp>
        <p:nvSpPr>
          <p:cNvPr id="4" name="Slide Number Placeholder 3"/>
          <p:cNvSpPr>
            <a:spLocks noGrp="1"/>
          </p:cNvSpPr>
          <p:nvPr>
            <p:ph type="sldNum" sz="quarter" idx="12"/>
          </p:nvPr>
        </p:nvSpPr>
        <p:spPr/>
        <p:txBody>
          <a:bodyPr>
            <a:normAutofit fontScale="85000" lnSpcReduction="20000"/>
          </a:bodyPr>
          <a:lstStyle/>
          <a:p>
            <a:pPr>
              <a:defRPr/>
            </a:pPr>
            <a:fld id="{FEF4634E-0737-4744-B2C1-5C1275B5E5F1}" type="slidenum">
              <a:rPr lang="en-US"/>
              <a:pPr>
                <a:defRPr/>
              </a:pPr>
              <a:t>74</a:t>
            </a:fld>
            <a:endParaRPr lang="en-US"/>
          </a:p>
        </p:txBody>
      </p:sp>
    </p:spTree>
    <p:extLst>
      <p:ext uri="{BB962C8B-B14F-4D97-AF65-F5344CB8AC3E}">
        <p14:creationId xmlns:p14="http://schemas.microsoft.com/office/powerpoint/2010/main" xmlns="" val="35711555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sp>
        <p:nvSpPr>
          <p:cNvPr id="3" name="Content Placeholder 2"/>
          <p:cNvSpPr>
            <a:spLocks noGrp="1"/>
          </p:cNvSpPr>
          <p:nvPr>
            <p:ph sz="quarter" idx="1"/>
          </p:nvPr>
        </p:nvSpPr>
        <p:spPr>
          <a:xfrm>
            <a:off x="0" y="1600200"/>
            <a:ext cx="9144000" cy="5257800"/>
          </a:xfrm>
        </p:spPr>
        <p:txBody>
          <a:bodyPr>
            <a:normAutofit fontScale="92500" lnSpcReduction="20000"/>
          </a:bodyPr>
          <a:lstStyle/>
          <a:p>
            <a:pPr marL="320040" indent="-320040" algn="just" eaLnBrk="1" fontAlgn="auto" hangingPunct="1">
              <a:spcAft>
                <a:spcPts val="0"/>
              </a:spcAft>
              <a:buFont typeface="Wingdings"/>
              <a:buChar char=""/>
              <a:defRPr/>
            </a:pPr>
            <a:r>
              <a:rPr lang="en-IN" dirty="0" smtClean="0">
                <a:solidFill>
                  <a:srgbClr val="0000FF"/>
                </a:solidFill>
              </a:rPr>
              <a:t>In </a:t>
            </a:r>
            <a:r>
              <a:rPr lang="en-IN" dirty="0">
                <a:solidFill>
                  <a:srgbClr val="0000FF"/>
                </a:solidFill>
              </a:rPr>
              <a:t>IT networks, the applications and analytics layer of IoT doesn’t necessarily exist only in the data </a:t>
            </a:r>
            <a:r>
              <a:rPr lang="en-IN" dirty="0" err="1">
                <a:solidFill>
                  <a:srgbClr val="0000FF"/>
                </a:solidFill>
              </a:rPr>
              <a:t>center</a:t>
            </a:r>
            <a:r>
              <a:rPr lang="en-IN" dirty="0">
                <a:solidFill>
                  <a:srgbClr val="0000FF"/>
                </a:solidFill>
              </a:rPr>
              <a:t> or in the cloud. </a:t>
            </a:r>
            <a:endParaRPr lang="en-IN" dirty="0" smtClean="0">
              <a:solidFill>
                <a:srgbClr val="0000FF"/>
              </a:solidFill>
            </a:endParaRPr>
          </a:p>
          <a:p>
            <a:pPr marL="320040" indent="-320040" algn="just" eaLnBrk="1" fontAlgn="auto" hangingPunct="1">
              <a:spcAft>
                <a:spcPts val="0"/>
              </a:spcAft>
              <a:buFont typeface="Wingdings"/>
              <a:buChar char=""/>
              <a:defRPr/>
            </a:pPr>
            <a:r>
              <a:rPr lang="en-IN" dirty="0" smtClean="0">
                <a:solidFill>
                  <a:srgbClr val="0000FF"/>
                </a:solidFill>
              </a:rPr>
              <a:t>Due </a:t>
            </a:r>
            <a:r>
              <a:rPr lang="en-IN" dirty="0">
                <a:solidFill>
                  <a:srgbClr val="0000FF"/>
                </a:solidFill>
              </a:rPr>
              <a:t>to the unique challenges and requirements of IoT, it is often necessary to deploy applications and data management throughout the architecture </a:t>
            </a:r>
            <a:endParaRPr lang="en-IN" dirty="0" smtClean="0">
              <a:solidFill>
                <a:srgbClr val="0000FF"/>
              </a:solidFill>
            </a:endParaRPr>
          </a:p>
          <a:p>
            <a:pPr marL="640080" lvl="1" indent="-274320" algn="just" eaLnBrk="1" fontAlgn="auto" hangingPunct="1">
              <a:spcAft>
                <a:spcPts val="0"/>
              </a:spcAft>
              <a:buFont typeface="Wingdings 2"/>
              <a:buChar char=""/>
              <a:defRPr/>
            </a:pPr>
            <a:r>
              <a:rPr lang="en-IN" dirty="0" smtClean="0">
                <a:solidFill>
                  <a:srgbClr val="0000FF"/>
                </a:solidFill>
              </a:rPr>
              <a:t>allowing </a:t>
            </a:r>
            <a:r>
              <a:rPr lang="en-IN" dirty="0">
                <a:solidFill>
                  <a:srgbClr val="0000FF"/>
                </a:solidFill>
              </a:rPr>
              <a:t>data collection, analytics, and intelligent controls at multiple points in the IoT system. </a:t>
            </a:r>
            <a:endParaRPr lang="en-IN" dirty="0" smtClean="0">
              <a:solidFill>
                <a:srgbClr val="0000FF"/>
              </a:solidFill>
            </a:endParaRPr>
          </a:p>
          <a:p>
            <a:pPr marL="320040" indent="-320040" algn="just" eaLnBrk="1" fontAlgn="auto" hangingPunct="1">
              <a:spcAft>
                <a:spcPts val="0"/>
              </a:spcAft>
              <a:buFont typeface="Wingdings"/>
              <a:buChar char=""/>
              <a:defRPr/>
            </a:pPr>
            <a:r>
              <a:rPr lang="en-IN" dirty="0" smtClean="0">
                <a:solidFill>
                  <a:srgbClr val="0000FF"/>
                </a:solidFill>
              </a:rPr>
              <a:t>In </a:t>
            </a:r>
            <a:r>
              <a:rPr lang="en-IN" dirty="0">
                <a:solidFill>
                  <a:srgbClr val="0000FF"/>
                </a:solidFill>
              </a:rPr>
              <a:t>the model presented in </a:t>
            </a:r>
            <a:r>
              <a:rPr lang="en-IN" dirty="0" smtClean="0">
                <a:solidFill>
                  <a:srgbClr val="0000FF"/>
                </a:solidFill>
              </a:rPr>
              <a:t>figure 2-6, </a:t>
            </a:r>
            <a:r>
              <a:rPr lang="en-IN" dirty="0">
                <a:solidFill>
                  <a:srgbClr val="0000FF"/>
                </a:solidFill>
              </a:rPr>
              <a:t>data management is aligned with each of the three layers of the Core IoT Functional Stack. </a:t>
            </a:r>
            <a:endParaRPr lang="en-IN" dirty="0" smtClean="0">
              <a:solidFill>
                <a:srgbClr val="0000FF"/>
              </a:solidFill>
            </a:endParaRPr>
          </a:p>
          <a:p>
            <a:pPr marL="320040" indent="-320040" algn="just" eaLnBrk="1" fontAlgn="auto" hangingPunct="1">
              <a:spcAft>
                <a:spcPts val="0"/>
              </a:spcAft>
              <a:buFont typeface="Wingdings"/>
              <a:buChar char=""/>
              <a:defRPr/>
            </a:pPr>
            <a:r>
              <a:rPr lang="en-IN" dirty="0" smtClean="0">
                <a:solidFill>
                  <a:srgbClr val="0000FF"/>
                </a:solidFill>
              </a:rPr>
              <a:t>The </a:t>
            </a:r>
            <a:r>
              <a:rPr lang="en-IN" dirty="0">
                <a:solidFill>
                  <a:srgbClr val="0000FF"/>
                </a:solidFill>
              </a:rPr>
              <a:t>three data management layers are the </a:t>
            </a:r>
            <a:endParaRPr lang="en-IN" dirty="0" smtClean="0">
              <a:solidFill>
                <a:srgbClr val="0000FF"/>
              </a:solidFill>
            </a:endParaRPr>
          </a:p>
          <a:p>
            <a:pPr marL="640080" lvl="1" indent="-274320" algn="just" eaLnBrk="1" fontAlgn="auto" hangingPunct="1">
              <a:spcAft>
                <a:spcPts val="0"/>
              </a:spcAft>
              <a:buFont typeface="Wingdings 2"/>
              <a:buChar char=""/>
              <a:defRPr/>
            </a:pPr>
            <a:r>
              <a:rPr lang="en-IN" dirty="0" smtClean="0">
                <a:solidFill>
                  <a:srgbClr val="FF0000"/>
                </a:solidFill>
              </a:rPr>
              <a:t>edge </a:t>
            </a:r>
            <a:r>
              <a:rPr lang="en-IN" dirty="0">
                <a:solidFill>
                  <a:srgbClr val="FF0000"/>
                </a:solidFill>
              </a:rPr>
              <a:t>layer </a:t>
            </a:r>
            <a:r>
              <a:rPr lang="en-IN" dirty="0">
                <a:solidFill>
                  <a:srgbClr val="0000FF"/>
                </a:solidFill>
              </a:rPr>
              <a:t>(data management within the sensors themselves), </a:t>
            </a:r>
            <a:endParaRPr lang="en-IN" dirty="0" smtClean="0">
              <a:solidFill>
                <a:srgbClr val="0000FF"/>
              </a:solidFill>
            </a:endParaRPr>
          </a:p>
          <a:p>
            <a:pPr marL="640080" lvl="1" indent="-274320" algn="just" eaLnBrk="1" fontAlgn="auto" hangingPunct="1">
              <a:spcAft>
                <a:spcPts val="0"/>
              </a:spcAft>
              <a:buFont typeface="Wingdings 2"/>
              <a:buChar char=""/>
              <a:defRPr/>
            </a:pPr>
            <a:r>
              <a:rPr lang="en-IN" dirty="0" smtClean="0">
                <a:solidFill>
                  <a:srgbClr val="FF0000"/>
                </a:solidFill>
              </a:rPr>
              <a:t>fog </a:t>
            </a:r>
            <a:r>
              <a:rPr lang="en-IN" dirty="0">
                <a:solidFill>
                  <a:srgbClr val="FF0000"/>
                </a:solidFill>
              </a:rPr>
              <a:t>layer </a:t>
            </a:r>
            <a:r>
              <a:rPr lang="en-IN" dirty="0">
                <a:solidFill>
                  <a:srgbClr val="0000FF"/>
                </a:solidFill>
              </a:rPr>
              <a:t>(data management in the gateways and transit network</a:t>
            </a:r>
            <a:r>
              <a:rPr lang="en-IN" dirty="0" smtClean="0">
                <a:solidFill>
                  <a:srgbClr val="0000FF"/>
                </a:solidFill>
              </a:rPr>
              <a:t>),</a:t>
            </a:r>
          </a:p>
          <a:p>
            <a:pPr marL="640080" lvl="1" indent="-274320" algn="just" eaLnBrk="1" fontAlgn="auto" hangingPunct="1">
              <a:spcAft>
                <a:spcPts val="0"/>
              </a:spcAft>
              <a:buFont typeface="Wingdings 2"/>
              <a:buChar char=""/>
              <a:defRPr/>
            </a:pPr>
            <a:r>
              <a:rPr lang="en-IN" dirty="0" smtClean="0">
                <a:solidFill>
                  <a:srgbClr val="FF0000"/>
                </a:solidFill>
              </a:rPr>
              <a:t>cloud </a:t>
            </a:r>
            <a:r>
              <a:rPr lang="en-IN" dirty="0">
                <a:solidFill>
                  <a:srgbClr val="FF0000"/>
                </a:solidFill>
              </a:rPr>
              <a:t>layer </a:t>
            </a:r>
            <a:r>
              <a:rPr lang="en-IN" dirty="0">
                <a:solidFill>
                  <a:srgbClr val="0000FF"/>
                </a:solidFill>
              </a:rPr>
              <a:t>(data management in the cloud or central data </a:t>
            </a:r>
            <a:r>
              <a:rPr lang="en-IN" dirty="0" err="1">
                <a:solidFill>
                  <a:srgbClr val="0000FF"/>
                </a:solidFill>
              </a:rPr>
              <a:t>center</a:t>
            </a:r>
            <a:r>
              <a:rPr lang="en-IN" dirty="0">
                <a:solidFill>
                  <a:srgbClr val="0000FF"/>
                </a:solidFill>
              </a:rPr>
              <a:t>).</a:t>
            </a:r>
          </a:p>
        </p:txBody>
      </p:sp>
      <p:sp>
        <p:nvSpPr>
          <p:cNvPr id="4" name="Slide Number Placeholder 3"/>
          <p:cNvSpPr>
            <a:spLocks noGrp="1"/>
          </p:cNvSpPr>
          <p:nvPr>
            <p:ph type="sldNum" sz="quarter" idx="12"/>
          </p:nvPr>
        </p:nvSpPr>
        <p:spPr/>
        <p:txBody>
          <a:bodyPr>
            <a:normAutofit fontScale="85000" lnSpcReduction="20000"/>
          </a:bodyPr>
          <a:lstStyle/>
          <a:p>
            <a:pPr>
              <a:defRPr/>
            </a:pPr>
            <a:fld id="{AE70120A-1B3A-46B6-84B7-665247B98559}" type="slidenum">
              <a:rPr lang="en-US"/>
              <a:pPr>
                <a:defRPr/>
              </a:pPr>
              <a:t>75</a:t>
            </a:fld>
            <a:endParaRPr lang="en-US"/>
          </a:p>
        </p:txBody>
      </p:sp>
    </p:spTree>
    <p:extLst>
      <p:ext uri="{BB962C8B-B14F-4D97-AF65-F5344CB8AC3E}">
        <p14:creationId xmlns:p14="http://schemas.microsoft.com/office/powerpoint/2010/main" xmlns="" val="31262467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592138" y="2209800"/>
            <a:ext cx="7959725" cy="3810000"/>
          </a:xfrm>
        </p:spPr>
      </p:pic>
      <p:pic>
        <p:nvPicPr>
          <p:cNvPr id="205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628800"/>
            <a:ext cx="9144000" cy="52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normAutofit fontScale="85000" lnSpcReduction="20000"/>
          </a:bodyPr>
          <a:lstStyle/>
          <a:p>
            <a:pPr>
              <a:defRPr/>
            </a:pPr>
            <a:fld id="{716E36C0-2C0F-4D89-B547-DB1E4CFADA3E}" type="slidenum">
              <a:rPr lang="en-US"/>
              <a:pPr>
                <a:defRPr/>
              </a:pPr>
              <a:t>76</a:t>
            </a:fld>
            <a:endParaRPr lang="en-US"/>
          </a:p>
        </p:txBody>
      </p:sp>
    </p:spTree>
    <p:extLst>
      <p:ext uri="{BB962C8B-B14F-4D97-AF65-F5344CB8AC3E}">
        <p14:creationId xmlns:p14="http://schemas.microsoft.com/office/powerpoint/2010/main" xmlns="" val="3108832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12775" y="228600"/>
            <a:ext cx="8153400" cy="990600"/>
          </a:xfrm>
        </p:spPr>
        <p:txBody>
          <a:bodyPr/>
          <a:lstStyle/>
          <a:p>
            <a:pPr algn="ctr" eaLnBrk="1" hangingPunct="1"/>
            <a:r>
              <a:rPr lang="en-IN" smtClean="0">
                <a:solidFill>
                  <a:srgbClr val="FF0000"/>
                </a:solidFill>
              </a:rPr>
              <a:t>A Simplified IoT Architecture</a:t>
            </a:r>
          </a:p>
        </p:txBody>
      </p:sp>
      <p:sp>
        <p:nvSpPr>
          <p:cNvPr id="3" name="Content Placeholder 2"/>
          <p:cNvSpPr>
            <a:spLocks noGrp="1"/>
          </p:cNvSpPr>
          <p:nvPr>
            <p:ph sz="quarter" idx="1"/>
          </p:nvPr>
        </p:nvSpPr>
        <p:spPr>
          <a:xfrm>
            <a:off x="612775" y="1600200"/>
            <a:ext cx="8153400" cy="4495800"/>
          </a:xfrm>
        </p:spPr>
        <p:txBody>
          <a:bodyPr>
            <a:normAutofit fontScale="77500" lnSpcReduction="20000"/>
          </a:bodyPr>
          <a:lstStyle/>
          <a:p>
            <a:pPr marL="320040" indent="-320040" algn="just" eaLnBrk="1" fontAlgn="auto" hangingPunct="1">
              <a:spcAft>
                <a:spcPts val="0"/>
              </a:spcAft>
              <a:buFont typeface="Wingdings"/>
              <a:buChar char=""/>
              <a:defRPr/>
            </a:pPr>
            <a:r>
              <a:rPr lang="en-IN" dirty="0">
                <a:solidFill>
                  <a:srgbClr val="0000FF"/>
                </a:solidFill>
              </a:rPr>
              <a:t>Core IoT Functional Stack can be expanded into sublayers </a:t>
            </a:r>
            <a:endParaRPr lang="en-IN" dirty="0" smtClean="0">
              <a:solidFill>
                <a:srgbClr val="0000FF"/>
              </a:solidFill>
            </a:endParaRPr>
          </a:p>
          <a:p>
            <a:pPr marL="640080" lvl="1" indent="-274320" algn="just" eaLnBrk="1" fontAlgn="auto" hangingPunct="1">
              <a:spcAft>
                <a:spcPts val="0"/>
              </a:spcAft>
              <a:buFont typeface="Wingdings 2"/>
              <a:buChar char=""/>
              <a:defRPr/>
            </a:pPr>
            <a:r>
              <a:rPr lang="en-IN" b="1" dirty="0" smtClean="0">
                <a:solidFill>
                  <a:srgbClr val="0000FF"/>
                </a:solidFill>
              </a:rPr>
              <a:t>Network functions:</a:t>
            </a:r>
          </a:p>
          <a:p>
            <a:pPr marL="320040" indent="-320040" algn="just" eaLnBrk="1" fontAlgn="auto" hangingPunct="1">
              <a:spcAft>
                <a:spcPts val="0"/>
              </a:spcAft>
              <a:buFont typeface="Wingdings"/>
              <a:buChar char=""/>
              <a:defRPr/>
            </a:pPr>
            <a:r>
              <a:rPr lang="en-IN" b="1" dirty="0" smtClean="0">
                <a:solidFill>
                  <a:srgbClr val="0000FF"/>
                </a:solidFill>
              </a:rPr>
              <a:t>The </a:t>
            </a:r>
            <a:r>
              <a:rPr lang="en-IN" b="1" dirty="0">
                <a:solidFill>
                  <a:srgbClr val="0000FF"/>
                </a:solidFill>
              </a:rPr>
              <a:t>communications layer </a:t>
            </a:r>
            <a:r>
              <a:rPr lang="en-IN" dirty="0">
                <a:solidFill>
                  <a:srgbClr val="0000FF"/>
                </a:solidFill>
              </a:rPr>
              <a:t>is broken down into four separate sublayers: </a:t>
            </a:r>
            <a:endParaRPr lang="en-IN" dirty="0" smtClean="0">
              <a:solidFill>
                <a:srgbClr val="0000FF"/>
              </a:solidFill>
            </a:endParaRPr>
          </a:p>
          <a:p>
            <a:pPr lvl="2" algn="just" eaLnBrk="1" fontAlgn="auto" hangingPunct="1">
              <a:spcAft>
                <a:spcPts val="0"/>
              </a:spcAft>
              <a:buFont typeface="Wingdings"/>
              <a:buChar char=""/>
              <a:defRPr/>
            </a:pPr>
            <a:r>
              <a:rPr lang="en-IN" dirty="0" smtClean="0">
                <a:solidFill>
                  <a:srgbClr val="0000FF"/>
                </a:solidFill>
              </a:rPr>
              <a:t>the </a:t>
            </a:r>
            <a:r>
              <a:rPr lang="en-IN" dirty="0">
                <a:solidFill>
                  <a:srgbClr val="0000FF"/>
                </a:solidFill>
              </a:rPr>
              <a:t>access network, </a:t>
            </a:r>
            <a:endParaRPr lang="en-IN" dirty="0" smtClean="0">
              <a:solidFill>
                <a:srgbClr val="0000FF"/>
              </a:solidFill>
            </a:endParaRPr>
          </a:p>
          <a:p>
            <a:pPr lvl="2" algn="just" eaLnBrk="1" fontAlgn="auto" hangingPunct="1">
              <a:spcAft>
                <a:spcPts val="0"/>
              </a:spcAft>
              <a:buFont typeface="Wingdings"/>
              <a:buChar char=""/>
              <a:defRPr/>
            </a:pPr>
            <a:r>
              <a:rPr lang="en-IN" dirty="0" smtClean="0">
                <a:solidFill>
                  <a:srgbClr val="0000FF"/>
                </a:solidFill>
              </a:rPr>
              <a:t>gateways </a:t>
            </a:r>
            <a:r>
              <a:rPr lang="en-IN" dirty="0">
                <a:solidFill>
                  <a:srgbClr val="0000FF"/>
                </a:solidFill>
              </a:rPr>
              <a:t>and backhaul, </a:t>
            </a:r>
            <a:endParaRPr lang="en-IN" dirty="0" smtClean="0">
              <a:solidFill>
                <a:srgbClr val="0000FF"/>
              </a:solidFill>
            </a:endParaRPr>
          </a:p>
          <a:p>
            <a:pPr lvl="2" algn="just" eaLnBrk="1" fontAlgn="auto" hangingPunct="1">
              <a:spcAft>
                <a:spcPts val="0"/>
              </a:spcAft>
              <a:buFont typeface="Wingdings"/>
              <a:buChar char=""/>
              <a:defRPr/>
            </a:pPr>
            <a:r>
              <a:rPr lang="en-IN" dirty="0" smtClean="0">
                <a:solidFill>
                  <a:srgbClr val="0000FF"/>
                </a:solidFill>
              </a:rPr>
              <a:t>IP </a:t>
            </a:r>
            <a:r>
              <a:rPr lang="en-IN" dirty="0">
                <a:solidFill>
                  <a:srgbClr val="0000FF"/>
                </a:solidFill>
              </a:rPr>
              <a:t>transport, </a:t>
            </a:r>
            <a:endParaRPr lang="en-IN" dirty="0" smtClean="0">
              <a:solidFill>
                <a:srgbClr val="0000FF"/>
              </a:solidFill>
            </a:endParaRPr>
          </a:p>
          <a:p>
            <a:pPr lvl="2" algn="just" eaLnBrk="1" fontAlgn="auto" hangingPunct="1">
              <a:spcAft>
                <a:spcPts val="0"/>
              </a:spcAft>
              <a:buFont typeface="Wingdings"/>
              <a:buChar char=""/>
              <a:defRPr/>
            </a:pPr>
            <a:r>
              <a:rPr lang="en-IN" dirty="0" smtClean="0">
                <a:solidFill>
                  <a:srgbClr val="0000FF"/>
                </a:solidFill>
              </a:rPr>
              <a:t>operations </a:t>
            </a:r>
            <a:r>
              <a:rPr lang="en-IN" dirty="0">
                <a:solidFill>
                  <a:srgbClr val="0000FF"/>
                </a:solidFill>
              </a:rPr>
              <a:t>and management sublayers. </a:t>
            </a:r>
            <a:endParaRPr lang="en-IN" dirty="0" smtClean="0">
              <a:solidFill>
                <a:srgbClr val="0000FF"/>
              </a:solidFill>
            </a:endParaRPr>
          </a:p>
          <a:p>
            <a:pPr marL="320040" indent="-320040" algn="just" eaLnBrk="1" fontAlgn="auto" hangingPunct="1">
              <a:spcAft>
                <a:spcPts val="0"/>
              </a:spcAft>
              <a:buFont typeface="Wingdings"/>
              <a:buChar char=""/>
              <a:defRPr/>
            </a:pPr>
            <a:r>
              <a:rPr lang="en-IN" b="1" dirty="0">
                <a:solidFill>
                  <a:srgbClr val="0000FF"/>
                </a:solidFill>
              </a:rPr>
              <a:t>The applications layer</a:t>
            </a:r>
            <a:r>
              <a:rPr lang="en-IN" dirty="0">
                <a:solidFill>
                  <a:srgbClr val="0000FF"/>
                </a:solidFill>
              </a:rPr>
              <a:t> of IoT networks </a:t>
            </a:r>
            <a:endParaRPr lang="en-IN" dirty="0" smtClean="0">
              <a:solidFill>
                <a:srgbClr val="0000FF"/>
              </a:solidFill>
            </a:endParaRPr>
          </a:p>
          <a:p>
            <a:pPr marL="640080" lvl="1" indent="-274320" algn="just" eaLnBrk="1" fontAlgn="auto" hangingPunct="1">
              <a:spcAft>
                <a:spcPts val="0"/>
              </a:spcAft>
              <a:buFont typeface="Wingdings 2"/>
              <a:buChar char=""/>
              <a:defRPr/>
            </a:pPr>
            <a:r>
              <a:rPr lang="en-IN" dirty="0">
                <a:solidFill>
                  <a:srgbClr val="0000FF"/>
                </a:solidFill>
              </a:rPr>
              <a:t>IoT often involves a strong big data analytics </a:t>
            </a:r>
            <a:r>
              <a:rPr lang="en-IN" dirty="0" smtClean="0">
                <a:solidFill>
                  <a:srgbClr val="0000FF"/>
                </a:solidFill>
              </a:rPr>
              <a:t>component</a:t>
            </a:r>
          </a:p>
          <a:p>
            <a:pPr marL="640080" lvl="1" indent="-274320" algn="just" eaLnBrk="1" fontAlgn="auto" hangingPunct="1">
              <a:spcAft>
                <a:spcPts val="0"/>
              </a:spcAft>
              <a:buFont typeface="Wingdings 2"/>
              <a:buChar char=""/>
              <a:defRPr/>
            </a:pPr>
            <a:r>
              <a:rPr lang="en-IN" dirty="0">
                <a:solidFill>
                  <a:srgbClr val="0000FF"/>
                </a:solidFill>
              </a:rPr>
              <a:t>Thus, the applications layer typically has both analytics and industry-specific IoT control system </a:t>
            </a:r>
            <a:r>
              <a:rPr lang="en-IN" dirty="0" smtClean="0">
                <a:solidFill>
                  <a:srgbClr val="0000FF"/>
                </a:solidFill>
              </a:rPr>
              <a:t>components</a:t>
            </a:r>
          </a:p>
          <a:p>
            <a:pPr marL="320040" indent="-320040" algn="just" eaLnBrk="1" fontAlgn="auto" hangingPunct="1">
              <a:spcAft>
                <a:spcPts val="0"/>
              </a:spcAft>
              <a:buFont typeface="Wingdings"/>
              <a:buChar char=""/>
              <a:defRPr/>
            </a:pPr>
            <a:r>
              <a:rPr lang="en-IN" b="1" dirty="0" smtClean="0">
                <a:solidFill>
                  <a:srgbClr val="0000FF"/>
                </a:solidFill>
              </a:rPr>
              <a:t>Security</a:t>
            </a:r>
            <a:r>
              <a:rPr lang="en-IN" dirty="0" smtClean="0">
                <a:solidFill>
                  <a:srgbClr val="0000FF"/>
                </a:solidFill>
              </a:rPr>
              <a:t> </a:t>
            </a:r>
            <a:r>
              <a:rPr lang="en-IN" dirty="0">
                <a:solidFill>
                  <a:srgbClr val="0000FF"/>
                </a:solidFill>
              </a:rPr>
              <a:t>is central to the entire architecture, both from network connectivity and data management perspectives</a:t>
            </a:r>
          </a:p>
        </p:txBody>
      </p:sp>
      <p:sp>
        <p:nvSpPr>
          <p:cNvPr id="4" name="Slide Number Placeholder 3"/>
          <p:cNvSpPr>
            <a:spLocks noGrp="1"/>
          </p:cNvSpPr>
          <p:nvPr>
            <p:ph type="sldNum" sz="quarter" idx="12"/>
          </p:nvPr>
        </p:nvSpPr>
        <p:spPr/>
        <p:txBody>
          <a:bodyPr>
            <a:normAutofit fontScale="85000" lnSpcReduction="20000"/>
          </a:bodyPr>
          <a:lstStyle/>
          <a:p>
            <a:pPr>
              <a:defRPr/>
            </a:pPr>
            <a:fld id="{BE5D1E31-5A55-48AB-AC17-507E53BF7AED}" type="slidenum">
              <a:rPr lang="en-US"/>
              <a:pPr>
                <a:defRPr/>
              </a:pPr>
              <a:t>77</a:t>
            </a:fld>
            <a:endParaRPr lang="en-US"/>
          </a:p>
        </p:txBody>
      </p:sp>
    </p:spTree>
    <p:extLst>
      <p:ext uri="{BB962C8B-B14F-4D97-AF65-F5344CB8AC3E}">
        <p14:creationId xmlns:p14="http://schemas.microsoft.com/office/powerpoint/2010/main" xmlns="" val="12779385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12775" y="228600"/>
            <a:ext cx="8153400" cy="990600"/>
          </a:xfrm>
        </p:spPr>
        <p:txBody>
          <a:bodyPr/>
          <a:lstStyle/>
          <a:p>
            <a:pPr algn="ctr" eaLnBrk="1" hangingPunct="1"/>
            <a:r>
              <a:rPr lang="en-IN" dirty="0" smtClean="0">
                <a:solidFill>
                  <a:srgbClr val="FF0000"/>
                </a:solidFill>
              </a:rPr>
              <a:t>The Core IoT Functional Stack</a:t>
            </a:r>
          </a:p>
        </p:txBody>
      </p:sp>
      <p:sp>
        <p:nvSpPr>
          <p:cNvPr id="3" name="Content Placeholder 2"/>
          <p:cNvSpPr>
            <a:spLocks noGrp="1"/>
          </p:cNvSpPr>
          <p:nvPr>
            <p:ph sz="quarter" idx="1"/>
          </p:nvPr>
        </p:nvSpPr>
        <p:spPr>
          <a:xfrm>
            <a:off x="0" y="1600200"/>
            <a:ext cx="9144000" cy="5141168"/>
          </a:xfrm>
        </p:spPr>
        <p:txBody>
          <a:bodyPr>
            <a:normAutofit fontScale="92500" lnSpcReduction="10000"/>
          </a:bodyPr>
          <a:lstStyle/>
          <a:p>
            <a:pPr marL="320040" indent="-320040" algn="just" eaLnBrk="1" fontAlgn="auto" hangingPunct="1">
              <a:spcAft>
                <a:spcPts val="0"/>
              </a:spcAft>
              <a:buFont typeface="Wingdings"/>
              <a:buChar char=""/>
              <a:defRPr/>
            </a:pPr>
            <a:r>
              <a:rPr lang="en-IN" dirty="0"/>
              <a:t>IoT networks are built around the concept of </a:t>
            </a:r>
            <a:r>
              <a:rPr lang="en-IN" b="1" dirty="0"/>
              <a:t>“things,” or smart </a:t>
            </a:r>
            <a:r>
              <a:rPr lang="en-IN" b="1" dirty="0" smtClean="0"/>
              <a:t>objects</a:t>
            </a:r>
            <a:r>
              <a:rPr lang="en-IN" dirty="0" smtClean="0"/>
              <a:t>. </a:t>
            </a:r>
          </a:p>
          <a:p>
            <a:pPr marL="320040" indent="-320040" algn="just" eaLnBrk="1" fontAlgn="auto" hangingPunct="1">
              <a:spcAft>
                <a:spcPts val="0"/>
              </a:spcAft>
              <a:buFont typeface="Wingdings"/>
              <a:buChar char=""/>
              <a:defRPr/>
            </a:pPr>
            <a:r>
              <a:rPr lang="en-IN" dirty="0" smtClean="0"/>
              <a:t>These </a:t>
            </a:r>
            <a:r>
              <a:rPr lang="en-IN" dirty="0"/>
              <a:t>objects are “smart” because they use a combination of contextual information and configured goals to perform actions. </a:t>
            </a:r>
            <a:endParaRPr lang="en-IN" dirty="0" smtClean="0"/>
          </a:p>
          <a:p>
            <a:pPr marL="640080" lvl="1" indent="-274320" algn="just" eaLnBrk="1" fontAlgn="auto" hangingPunct="1">
              <a:spcAft>
                <a:spcPts val="0"/>
              </a:spcAft>
              <a:buFont typeface="Wingdings 2"/>
              <a:buChar char=""/>
              <a:defRPr/>
            </a:pPr>
            <a:r>
              <a:rPr lang="en-IN" dirty="0" smtClean="0"/>
              <a:t>These </a:t>
            </a:r>
            <a:r>
              <a:rPr lang="en-IN" dirty="0"/>
              <a:t>actions can be </a:t>
            </a:r>
            <a:r>
              <a:rPr lang="en-IN" b="1" dirty="0"/>
              <a:t>self-contained</a:t>
            </a:r>
            <a:r>
              <a:rPr lang="en-IN" dirty="0"/>
              <a:t> (that is, the smart object does not rely on external systems for its actions); </a:t>
            </a:r>
            <a:endParaRPr lang="en-IN" dirty="0" smtClean="0"/>
          </a:p>
          <a:p>
            <a:pPr marL="640080" lvl="1" indent="-274320" algn="just" eaLnBrk="1" fontAlgn="auto" hangingPunct="1">
              <a:spcAft>
                <a:spcPts val="0"/>
              </a:spcAft>
              <a:buFont typeface="Wingdings 2"/>
              <a:buChar char=""/>
              <a:defRPr/>
            </a:pPr>
            <a:r>
              <a:rPr lang="en-IN" dirty="0" smtClean="0"/>
              <a:t>however</a:t>
            </a:r>
            <a:r>
              <a:rPr lang="en-IN" dirty="0"/>
              <a:t>, in most cases, </a:t>
            </a:r>
            <a:r>
              <a:rPr lang="en-IN" b="1" dirty="0"/>
              <a:t>the “thing” interacts with an external system to report information that the smart object collects, to exchange with other objects, or to interact with a management platform.</a:t>
            </a:r>
            <a:r>
              <a:rPr lang="en-IN" dirty="0"/>
              <a:t> </a:t>
            </a:r>
            <a:endParaRPr lang="en-IN" dirty="0" smtClean="0"/>
          </a:p>
          <a:p>
            <a:pPr lvl="2" algn="just" eaLnBrk="1" fontAlgn="auto" hangingPunct="1">
              <a:spcAft>
                <a:spcPts val="0"/>
              </a:spcAft>
              <a:buFont typeface="Wingdings"/>
              <a:buChar char=""/>
              <a:defRPr/>
            </a:pPr>
            <a:r>
              <a:rPr lang="en-IN" dirty="0" smtClean="0"/>
              <a:t>The </a:t>
            </a:r>
            <a:r>
              <a:rPr lang="en-IN" dirty="0"/>
              <a:t>management platform can be used to process data collected from the smart object and also guide the </a:t>
            </a:r>
            <a:r>
              <a:rPr lang="en-IN" dirty="0" err="1"/>
              <a:t>behavior</a:t>
            </a:r>
            <a:r>
              <a:rPr lang="en-IN" dirty="0"/>
              <a:t> of the smart object. </a:t>
            </a:r>
          </a:p>
        </p:txBody>
      </p:sp>
      <p:sp>
        <p:nvSpPr>
          <p:cNvPr id="4" name="Slide Number Placeholder 3"/>
          <p:cNvSpPr>
            <a:spLocks noGrp="1"/>
          </p:cNvSpPr>
          <p:nvPr>
            <p:ph type="sldNum" sz="quarter" idx="12"/>
          </p:nvPr>
        </p:nvSpPr>
        <p:spPr/>
        <p:txBody>
          <a:bodyPr>
            <a:normAutofit fontScale="85000" lnSpcReduction="20000"/>
          </a:bodyPr>
          <a:lstStyle/>
          <a:p>
            <a:pPr>
              <a:defRPr/>
            </a:pPr>
            <a:fld id="{F8012615-9AD6-474F-9A09-1A2C2DAED42A}" type="slidenum">
              <a:rPr lang="en-US"/>
              <a:pPr>
                <a:defRPr/>
              </a:pPr>
              <a:t>78</a:t>
            </a:fld>
            <a:endParaRPr lang="en-US"/>
          </a:p>
        </p:txBody>
      </p:sp>
    </p:spTree>
    <p:extLst>
      <p:ext uri="{BB962C8B-B14F-4D97-AF65-F5344CB8AC3E}">
        <p14:creationId xmlns:p14="http://schemas.microsoft.com/office/powerpoint/2010/main" xmlns="" val="15935612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866B1706-1AA8-4235-9DA7-18432DA8A0E0}" type="slidenum">
              <a:rPr lang="en-US"/>
              <a:pPr>
                <a:defRPr/>
              </a:pPr>
              <a:t>79</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a:t>From an architectural standpoint, the variety of smart object types, shapes, and needs drive the variety of IoT protocols and architectures. </a:t>
            </a:r>
            <a:endParaRPr lang="en-IN" dirty="0" smtClean="0"/>
          </a:p>
          <a:p>
            <a:pPr marL="320040" indent="-320040" algn="just" eaLnBrk="1" fontAlgn="auto" hangingPunct="1">
              <a:spcAft>
                <a:spcPts val="0"/>
              </a:spcAft>
              <a:buFont typeface="Wingdings"/>
              <a:buChar char=""/>
              <a:defRPr/>
            </a:pPr>
            <a:r>
              <a:rPr lang="en-IN" dirty="0" smtClean="0"/>
              <a:t>The </a:t>
            </a:r>
            <a:r>
              <a:rPr lang="en-IN" dirty="0">
                <a:solidFill>
                  <a:srgbClr val="7030A0"/>
                </a:solidFill>
              </a:rPr>
              <a:t>architectural classification </a:t>
            </a:r>
            <a:r>
              <a:rPr lang="en-IN" dirty="0"/>
              <a:t>could be</a:t>
            </a:r>
            <a:r>
              <a:rPr lang="en-IN" dirty="0" smtClean="0"/>
              <a:t>:</a:t>
            </a:r>
          </a:p>
          <a:p>
            <a:pPr marL="640080" lvl="1" indent="-274320" algn="just" eaLnBrk="1" fontAlgn="auto" hangingPunct="1">
              <a:spcAft>
                <a:spcPts val="0"/>
              </a:spcAft>
              <a:buFont typeface="Wingdings 2"/>
              <a:buChar char=""/>
              <a:defRPr/>
            </a:pPr>
            <a:r>
              <a:rPr lang="en-IN" dirty="0"/>
              <a:t>Battery-powered or </a:t>
            </a:r>
            <a:r>
              <a:rPr lang="en-IN" dirty="0" smtClean="0"/>
              <a:t>power-connected</a:t>
            </a:r>
          </a:p>
          <a:p>
            <a:pPr marL="640080" lvl="1" indent="-274320" algn="just" eaLnBrk="1" fontAlgn="auto" hangingPunct="1">
              <a:spcAft>
                <a:spcPts val="0"/>
              </a:spcAft>
              <a:buFont typeface="Wingdings 2"/>
              <a:buChar char=""/>
              <a:defRPr/>
            </a:pPr>
            <a:r>
              <a:rPr lang="en-IN" dirty="0"/>
              <a:t>Mobile or </a:t>
            </a:r>
            <a:r>
              <a:rPr lang="en-IN" dirty="0" smtClean="0"/>
              <a:t>static</a:t>
            </a:r>
          </a:p>
          <a:p>
            <a:pPr marL="640080" lvl="1" indent="-274320" algn="just" eaLnBrk="1" fontAlgn="auto" hangingPunct="1">
              <a:spcAft>
                <a:spcPts val="0"/>
              </a:spcAft>
              <a:buFont typeface="Wingdings 2"/>
              <a:buChar char=""/>
              <a:defRPr/>
            </a:pPr>
            <a:r>
              <a:rPr lang="en-IN" dirty="0"/>
              <a:t>Low or high reporting </a:t>
            </a:r>
            <a:r>
              <a:rPr lang="en-IN" dirty="0" smtClean="0"/>
              <a:t>frequency</a:t>
            </a:r>
          </a:p>
          <a:p>
            <a:pPr marL="640080" lvl="1" indent="-274320" algn="just" eaLnBrk="1" fontAlgn="auto" hangingPunct="1">
              <a:spcAft>
                <a:spcPts val="0"/>
              </a:spcAft>
              <a:buFont typeface="Wingdings 2"/>
              <a:buChar char=""/>
              <a:defRPr/>
            </a:pPr>
            <a:r>
              <a:rPr lang="en-IN" dirty="0"/>
              <a:t>Simple or rich </a:t>
            </a:r>
            <a:r>
              <a:rPr lang="en-IN" dirty="0" smtClean="0"/>
              <a:t>data</a:t>
            </a:r>
          </a:p>
          <a:p>
            <a:pPr marL="640080" lvl="1" indent="-274320" algn="just" eaLnBrk="1" fontAlgn="auto" hangingPunct="1">
              <a:spcAft>
                <a:spcPts val="0"/>
              </a:spcAft>
              <a:buFont typeface="Wingdings 2"/>
              <a:buChar char=""/>
              <a:defRPr/>
            </a:pPr>
            <a:r>
              <a:rPr lang="en-IN" dirty="0"/>
              <a:t>Report </a:t>
            </a:r>
            <a:r>
              <a:rPr lang="en-IN" dirty="0" smtClean="0"/>
              <a:t>range</a:t>
            </a:r>
          </a:p>
          <a:p>
            <a:pPr marL="640080" lvl="1" indent="-274320" algn="just" eaLnBrk="1" fontAlgn="auto" hangingPunct="1">
              <a:spcAft>
                <a:spcPts val="0"/>
              </a:spcAft>
              <a:buFont typeface="Wingdings 2"/>
              <a:buChar char=""/>
              <a:defRPr/>
            </a:pPr>
            <a:r>
              <a:rPr lang="en-IN" dirty="0"/>
              <a:t>Object density per cell</a:t>
            </a:r>
          </a:p>
        </p:txBody>
      </p:sp>
    </p:spTree>
    <p:extLst>
      <p:ext uri="{BB962C8B-B14F-4D97-AF65-F5344CB8AC3E}">
        <p14:creationId xmlns:p14="http://schemas.microsoft.com/office/powerpoint/2010/main" xmlns="" val="239217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228600"/>
            <a:ext cx="8229600"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Content Placeholder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855" y="3810000"/>
            <a:ext cx="9157855" cy="3048000"/>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400" y="3241098"/>
            <a:ext cx="8763000" cy="36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14832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F9E1C90E-9E91-49B7-AED5-BFF94EED5406}" type="slidenum">
              <a:rPr lang="en-US"/>
              <a:pPr>
                <a:defRPr/>
              </a:pPr>
              <a:t>80</a:t>
            </a:fld>
            <a:endParaRPr lang="en-US"/>
          </a:p>
        </p:txBody>
      </p:sp>
      <p:sp>
        <p:nvSpPr>
          <p:cNvPr id="35844" name="Content Placeholder 3"/>
          <p:cNvSpPr>
            <a:spLocks noGrp="1"/>
          </p:cNvSpPr>
          <p:nvPr>
            <p:ph sz="quarter" idx="1"/>
          </p:nvPr>
        </p:nvSpPr>
        <p:spPr>
          <a:xfrm>
            <a:off x="0" y="1600200"/>
            <a:ext cx="9144000" cy="5257800"/>
          </a:xfrm>
        </p:spPr>
        <p:txBody>
          <a:bodyPr/>
          <a:lstStyle/>
          <a:p>
            <a:pPr algn="just" eaLnBrk="1" hangingPunct="1"/>
            <a:r>
              <a:rPr lang="en-IN" b="1" dirty="0" smtClean="0">
                <a:solidFill>
                  <a:srgbClr val="7030A0"/>
                </a:solidFill>
              </a:rPr>
              <a:t>Battery-powered or power-connected: </a:t>
            </a:r>
          </a:p>
          <a:p>
            <a:pPr lvl="1" algn="just" eaLnBrk="1" hangingPunct="1"/>
            <a:r>
              <a:rPr lang="en-IN" dirty="0" smtClean="0"/>
              <a:t>Based on whether the object carries its own energy supply or receives </a:t>
            </a:r>
            <a:r>
              <a:rPr lang="en-IN" dirty="0" smtClean="0">
                <a:solidFill>
                  <a:srgbClr val="00B050"/>
                </a:solidFill>
              </a:rPr>
              <a:t>continuous power </a:t>
            </a:r>
            <a:r>
              <a:rPr lang="en-IN" dirty="0" smtClean="0"/>
              <a:t>from an external power source. </a:t>
            </a:r>
          </a:p>
          <a:p>
            <a:pPr lvl="1" algn="just" eaLnBrk="1" hangingPunct="1"/>
            <a:r>
              <a:rPr lang="en-IN" dirty="0" smtClean="0"/>
              <a:t>Battery-powered things can be moved more easily than line-powered objects. However, batteries </a:t>
            </a:r>
            <a:r>
              <a:rPr lang="en-IN" dirty="0" smtClean="0">
                <a:solidFill>
                  <a:srgbClr val="00B050"/>
                </a:solidFill>
              </a:rPr>
              <a:t>limit the lifetime </a:t>
            </a:r>
            <a:r>
              <a:rPr lang="en-IN" dirty="0" smtClean="0"/>
              <a:t>and amount of energy that the object is allowed to consume, thus driving transmission range and frequency.</a:t>
            </a:r>
          </a:p>
        </p:txBody>
      </p:sp>
    </p:spTree>
    <p:extLst>
      <p:ext uri="{BB962C8B-B14F-4D97-AF65-F5344CB8AC3E}">
        <p14:creationId xmlns:p14="http://schemas.microsoft.com/office/powerpoint/2010/main" xmlns="" val="14526081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C8E2E03D-A685-4CBE-B15D-85C282761ED7}" type="slidenum">
              <a:rPr lang="en-US"/>
              <a:pPr>
                <a:defRPr/>
              </a:pPr>
              <a:t>81</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solidFill>
                  <a:srgbClr val="7030A0"/>
                </a:solidFill>
              </a:rPr>
              <a:t>Mobile or static: </a:t>
            </a:r>
            <a:endParaRPr lang="en-IN" b="1" dirty="0" smtClean="0">
              <a:solidFill>
                <a:srgbClr val="7030A0"/>
              </a:solidFill>
            </a:endParaRPr>
          </a:p>
          <a:p>
            <a:pPr marL="640080" lvl="1" indent="-274320" algn="just" eaLnBrk="1" fontAlgn="auto" hangingPunct="1">
              <a:spcAft>
                <a:spcPts val="0"/>
              </a:spcAft>
              <a:buFont typeface="Wingdings 2"/>
              <a:buChar char=""/>
              <a:defRPr/>
            </a:pPr>
            <a:r>
              <a:rPr lang="en-IN" dirty="0" smtClean="0"/>
              <a:t>“</a:t>
            </a:r>
            <a:r>
              <a:rPr lang="en-IN" dirty="0"/>
              <a:t>thing” should move or always stay at the same location.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t>sensor may be mobile because it is moved from one object to another (for example, a viscosity sensor moved from batch to batch in a chemical plant) or because it is attached to a moving object (for example, a location sensor on moving goods in a warehouse or factory floor). </a:t>
            </a:r>
            <a:endParaRPr lang="en-IN" dirty="0" smtClean="0"/>
          </a:p>
          <a:p>
            <a:pPr marL="640080" lvl="1" indent="-274320" algn="just" eaLnBrk="1" fontAlgn="auto" hangingPunct="1">
              <a:spcAft>
                <a:spcPts val="0"/>
              </a:spcAft>
              <a:buFont typeface="Wingdings 2"/>
              <a:buChar char=""/>
              <a:defRPr/>
            </a:pPr>
            <a:r>
              <a:rPr lang="en-IN" dirty="0" smtClean="0"/>
              <a:t>The </a:t>
            </a:r>
            <a:r>
              <a:rPr lang="en-IN" dirty="0">
                <a:solidFill>
                  <a:srgbClr val="00B050"/>
                </a:solidFill>
              </a:rPr>
              <a:t>frequency of the movement </a:t>
            </a:r>
            <a:r>
              <a:rPr lang="en-IN" dirty="0"/>
              <a:t>may also vary, from occasional to permanent. </a:t>
            </a:r>
            <a:endParaRPr lang="en-IN" dirty="0" smtClean="0"/>
          </a:p>
          <a:p>
            <a:pPr marL="640080" lvl="1" indent="-274320" algn="just" eaLnBrk="1" fontAlgn="auto" hangingPunct="1">
              <a:spcAft>
                <a:spcPts val="0"/>
              </a:spcAft>
              <a:buFont typeface="Wingdings 2"/>
              <a:buChar char=""/>
              <a:defRPr/>
            </a:pPr>
            <a:r>
              <a:rPr lang="en-IN" dirty="0" smtClean="0"/>
              <a:t>The </a:t>
            </a:r>
            <a:r>
              <a:rPr lang="en-IN" dirty="0">
                <a:solidFill>
                  <a:srgbClr val="00B050"/>
                </a:solidFill>
              </a:rPr>
              <a:t>range of mobility </a:t>
            </a:r>
            <a:r>
              <a:rPr lang="en-IN" dirty="0"/>
              <a:t>(from a few inches to miles away) often drives the possible power source.</a:t>
            </a:r>
          </a:p>
        </p:txBody>
      </p:sp>
    </p:spTree>
    <p:extLst>
      <p:ext uri="{BB962C8B-B14F-4D97-AF65-F5344CB8AC3E}">
        <p14:creationId xmlns:p14="http://schemas.microsoft.com/office/powerpoint/2010/main" xmlns="" val="37402668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73546704-E1FA-4913-AB94-4FE0170F260F}" type="slidenum">
              <a:rPr lang="en-US"/>
              <a:pPr>
                <a:defRPr/>
              </a:pPr>
              <a:t>82</a:t>
            </a:fld>
            <a:endParaRPr lang="en-US"/>
          </a:p>
        </p:txBody>
      </p:sp>
      <p:sp>
        <p:nvSpPr>
          <p:cNvPr id="37892" name="Content Placeholder 3"/>
          <p:cNvSpPr>
            <a:spLocks noGrp="1"/>
          </p:cNvSpPr>
          <p:nvPr>
            <p:ph sz="quarter" idx="1"/>
          </p:nvPr>
        </p:nvSpPr>
        <p:spPr>
          <a:xfrm>
            <a:off x="0" y="1600200"/>
            <a:ext cx="8766175" cy="5257800"/>
          </a:xfrm>
        </p:spPr>
        <p:txBody>
          <a:bodyPr/>
          <a:lstStyle/>
          <a:p>
            <a:pPr algn="just" eaLnBrk="1" hangingPunct="1"/>
            <a:r>
              <a:rPr lang="en-IN" b="1" dirty="0" smtClean="0">
                <a:solidFill>
                  <a:srgbClr val="7030A0"/>
                </a:solidFill>
              </a:rPr>
              <a:t>Low or high reporting frequency: </a:t>
            </a:r>
          </a:p>
          <a:p>
            <a:pPr lvl="1" algn="just" eaLnBrk="1" hangingPunct="1"/>
            <a:r>
              <a:rPr lang="en-IN" dirty="0" smtClean="0"/>
              <a:t>how often the object should report </a:t>
            </a:r>
            <a:r>
              <a:rPr lang="en-IN" dirty="0" smtClean="0">
                <a:solidFill>
                  <a:srgbClr val="00B050"/>
                </a:solidFill>
              </a:rPr>
              <a:t>monitored parameters</a:t>
            </a:r>
            <a:r>
              <a:rPr lang="en-IN" dirty="0" smtClean="0"/>
              <a:t>. </a:t>
            </a:r>
          </a:p>
          <a:p>
            <a:pPr lvl="1" algn="just" eaLnBrk="1" hangingPunct="1"/>
            <a:r>
              <a:rPr lang="en-IN" dirty="0" smtClean="0"/>
              <a:t>A </a:t>
            </a:r>
            <a:r>
              <a:rPr lang="en-IN" dirty="0" smtClean="0">
                <a:solidFill>
                  <a:srgbClr val="00B050"/>
                </a:solidFill>
              </a:rPr>
              <a:t>rust sensor </a:t>
            </a:r>
            <a:r>
              <a:rPr lang="en-IN" dirty="0" smtClean="0"/>
              <a:t>may report values once a month. </a:t>
            </a:r>
          </a:p>
          <a:p>
            <a:pPr lvl="1" algn="just" eaLnBrk="1" hangingPunct="1"/>
            <a:r>
              <a:rPr lang="en-IN" dirty="0" smtClean="0"/>
              <a:t>A </a:t>
            </a:r>
            <a:r>
              <a:rPr lang="en-IN" dirty="0" smtClean="0">
                <a:solidFill>
                  <a:srgbClr val="00B050"/>
                </a:solidFill>
              </a:rPr>
              <a:t>motion sensor </a:t>
            </a:r>
            <a:r>
              <a:rPr lang="en-IN" dirty="0" smtClean="0"/>
              <a:t>may report acceleration several hundred times per second. </a:t>
            </a:r>
          </a:p>
          <a:p>
            <a:pPr lvl="2" algn="just" eaLnBrk="1" hangingPunct="1"/>
            <a:r>
              <a:rPr lang="en-IN" dirty="0" smtClean="0"/>
              <a:t>Higher frequencies drive </a:t>
            </a:r>
            <a:r>
              <a:rPr lang="en-IN" dirty="0" smtClean="0">
                <a:solidFill>
                  <a:srgbClr val="00B050"/>
                </a:solidFill>
              </a:rPr>
              <a:t>higher energy consumption</a:t>
            </a:r>
            <a:r>
              <a:rPr lang="en-IN" dirty="0" smtClean="0"/>
              <a:t>, which may create constraints on the possible power source (and therefore the object mobility) and the transmission range.</a:t>
            </a:r>
          </a:p>
        </p:txBody>
      </p:sp>
    </p:spTree>
    <p:extLst>
      <p:ext uri="{BB962C8B-B14F-4D97-AF65-F5344CB8AC3E}">
        <p14:creationId xmlns:p14="http://schemas.microsoft.com/office/powerpoint/2010/main" xmlns="" val="14820389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117EFD3D-724E-49FA-AAD0-C82DE69F695B}" type="slidenum">
              <a:rPr lang="en-US"/>
              <a:pPr>
                <a:defRPr/>
              </a:pPr>
              <a:t>83</a:t>
            </a:fld>
            <a:endParaRPr lang="en-US"/>
          </a:p>
        </p:txBody>
      </p:sp>
      <p:sp>
        <p:nvSpPr>
          <p:cNvPr id="4" name="Content Placeholder 3"/>
          <p:cNvSpPr>
            <a:spLocks noGrp="1"/>
          </p:cNvSpPr>
          <p:nvPr>
            <p:ph sz="quarter" idx="1"/>
          </p:nvPr>
        </p:nvSpPr>
        <p:spPr>
          <a:xfrm>
            <a:off x="0" y="1600200"/>
            <a:ext cx="9144000" cy="5257800"/>
          </a:xfrm>
        </p:spPr>
        <p:txBody>
          <a:bodyPr>
            <a:normAutofit fontScale="92500" lnSpcReduction="10000"/>
          </a:bodyPr>
          <a:lstStyle/>
          <a:p>
            <a:pPr marL="320040" indent="-320040" algn="just" eaLnBrk="1" fontAlgn="auto" hangingPunct="1">
              <a:spcAft>
                <a:spcPts val="0"/>
              </a:spcAft>
              <a:buFont typeface="Wingdings"/>
              <a:buChar char=""/>
              <a:defRPr/>
            </a:pPr>
            <a:r>
              <a:rPr lang="en-IN" b="1" dirty="0">
                <a:solidFill>
                  <a:srgbClr val="7030A0"/>
                </a:solidFill>
              </a:rPr>
              <a:t>Simple or rich data: </a:t>
            </a:r>
            <a:endParaRPr lang="en-IN" b="1" dirty="0" smtClean="0">
              <a:solidFill>
                <a:srgbClr val="7030A0"/>
              </a:solidFill>
            </a:endParaRPr>
          </a:p>
          <a:p>
            <a:pPr marL="640080" lvl="1" indent="-274320" algn="just" eaLnBrk="1" fontAlgn="auto" hangingPunct="1">
              <a:spcAft>
                <a:spcPts val="0"/>
              </a:spcAft>
              <a:buFont typeface="Wingdings 2"/>
              <a:buChar char=""/>
              <a:defRPr/>
            </a:pPr>
            <a:r>
              <a:rPr lang="en-IN" dirty="0" smtClean="0"/>
              <a:t>the </a:t>
            </a:r>
            <a:r>
              <a:rPr lang="en-IN" dirty="0">
                <a:solidFill>
                  <a:srgbClr val="00B050"/>
                </a:solidFill>
              </a:rPr>
              <a:t>quantity of data </a:t>
            </a:r>
            <a:r>
              <a:rPr lang="en-IN" dirty="0"/>
              <a:t>exchanged at each report cycle.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solidFill>
                  <a:srgbClr val="00B050"/>
                </a:solidFill>
              </a:rPr>
              <a:t>humidity sensor </a:t>
            </a:r>
            <a:r>
              <a:rPr lang="en-IN" dirty="0"/>
              <a:t>in a field may report a simple daily index value (on a binary scale from 0 to 255), while an </a:t>
            </a:r>
            <a:r>
              <a:rPr lang="en-IN" dirty="0">
                <a:solidFill>
                  <a:srgbClr val="00B050"/>
                </a:solidFill>
              </a:rPr>
              <a:t>engine sensor </a:t>
            </a:r>
            <a:r>
              <a:rPr lang="en-IN" dirty="0"/>
              <a:t>may report hundreds of parameters, from temperature to pressure, gas velocity, compression speed, carbon index, and many others. </a:t>
            </a:r>
            <a:endParaRPr lang="en-IN" dirty="0" smtClean="0"/>
          </a:p>
          <a:p>
            <a:pPr marL="640080" lvl="1" indent="-274320" algn="just" eaLnBrk="1" fontAlgn="auto" hangingPunct="1">
              <a:spcAft>
                <a:spcPts val="0"/>
              </a:spcAft>
              <a:buFont typeface="Wingdings 2"/>
              <a:buChar char=""/>
              <a:defRPr/>
            </a:pPr>
            <a:r>
              <a:rPr lang="en-IN" b="1" dirty="0" smtClean="0"/>
              <a:t>Richer </a:t>
            </a:r>
            <a:r>
              <a:rPr lang="en-IN" b="1" dirty="0"/>
              <a:t>data typically drives </a:t>
            </a:r>
            <a:r>
              <a:rPr lang="en-IN" b="1" dirty="0">
                <a:solidFill>
                  <a:srgbClr val="00B050"/>
                </a:solidFill>
              </a:rPr>
              <a:t>higher power consumption</a:t>
            </a:r>
            <a:r>
              <a:rPr lang="en-IN" b="1" dirty="0"/>
              <a:t>. </a:t>
            </a:r>
            <a:endParaRPr lang="en-IN" b="1" dirty="0" smtClean="0"/>
          </a:p>
          <a:p>
            <a:pPr marL="640080" lvl="1" indent="-274320" algn="just" eaLnBrk="1" fontAlgn="auto" hangingPunct="1">
              <a:spcAft>
                <a:spcPts val="0"/>
              </a:spcAft>
              <a:buFont typeface="Wingdings 2"/>
              <a:buChar char=""/>
              <a:defRPr/>
            </a:pPr>
            <a:r>
              <a:rPr lang="en-IN" dirty="0" smtClean="0"/>
              <a:t>This </a:t>
            </a:r>
            <a:r>
              <a:rPr lang="en-IN" dirty="0"/>
              <a:t>classification is often combined with </a:t>
            </a:r>
            <a:r>
              <a:rPr lang="en-IN" dirty="0" smtClean="0"/>
              <a:t>the previous </a:t>
            </a:r>
            <a:r>
              <a:rPr lang="en-IN" dirty="0"/>
              <a:t>to determine the object data throughput (low throughput to high throughput).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t>medium-throughput object may send simple data at rather high frequency (in which case the flow structure looks continuous), or may send rich data at rather low frequency (in which case the flow structure looks </a:t>
            </a:r>
            <a:r>
              <a:rPr lang="en-IN" dirty="0" err="1"/>
              <a:t>bursty</a:t>
            </a:r>
            <a:r>
              <a:rPr lang="en-IN" dirty="0"/>
              <a:t>).</a:t>
            </a:r>
          </a:p>
        </p:txBody>
      </p:sp>
    </p:spTree>
    <p:extLst>
      <p:ext uri="{BB962C8B-B14F-4D97-AF65-F5344CB8AC3E}">
        <p14:creationId xmlns:p14="http://schemas.microsoft.com/office/powerpoint/2010/main" xmlns="" val="28665335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C7AA3323-1CC5-40EA-9F84-4EC19B0A87C7}" type="slidenum">
              <a:rPr lang="en-US"/>
              <a:pPr>
                <a:defRPr/>
              </a:pPr>
              <a:t>84</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a:solidFill>
                  <a:srgbClr val="7030A0"/>
                </a:solidFill>
              </a:rPr>
              <a:t>Report range: </a:t>
            </a:r>
            <a:endParaRPr lang="en-IN" b="1" dirty="0" smtClean="0">
              <a:solidFill>
                <a:srgbClr val="7030A0"/>
              </a:solidFill>
            </a:endParaRPr>
          </a:p>
          <a:p>
            <a:pPr marL="640080" lvl="1" indent="-274320" algn="just" eaLnBrk="1" fontAlgn="auto" hangingPunct="1">
              <a:spcAft>
                <a:spcPts val="0"/>
              </a:spcAft>
              <a:buFont typeface="Wingdings 2"/>
              <a:buChar char=""/>
              <a:defRPr/>
            </a:pPr>
            <a:r>
              <a:rPr lang="en-IN" dirty="0" smtClean="0"/>
              <a:t>the </a:t>
            </a:r>
            <a:r>
              <a:rPr lang="en-IN" dirty="0">
                <a:solidFill>
                  <a:srgbClr val="00B050"/>
                </a:solidFill>
              </a:rPr>
              <a:t>distance</a:t>
            </a:r>
            <a:r>
              <a:rPr lang="en-IN" dirty="0"/>
              <a:t> at which the gateway is located. </a:t>
            </a:r>
            <a:endParaRPr lang="en-IN" dirty="0" smtClean="0"/>
          </a:p>
          <a:p>
            <a:pPr lvl="2" algn="just" eaLnBrk="1" fontAlgn="auto" hangingPunct="1">
              <a:spcAft>
                <a:spcPts val="0"/>
              </a:spcAft>
              <a:buFont typeface="Wingdings"/>
              <a:buChar char=""/>
              <a:defRPr/>
            </a:pPr>
            <a:r>
              <a:rPr lang="en-IN" dirty="0" smtClean="0"/>
              <a:t>For </a:t>
            </a:r>
            <a:r>
              <a:rPr lang="en-IN" dirty="0"/>
              <a:t>example, for your </a:t>
            </a:r>
            <a:r>
              <a:rPr lang="en-IN" dirty="0">
                <a:solidFill>
                  <a:srgbClr val="00B050"/>
                </a:solidFill>
              </a:rPr>
              <a:t>fitness band </a:t>
            </a:r>
            <a:r>
              <a:rPr lang="en-IN" dirty="0"/>
              <a:t>to communicate with </a:t>
            </a:r>
            <a:r>
              <a:rPr lang="en-IN" dirty="0" smtClean="0"/>
              <a:t>your phone</a:t>
            </a:r>
            <a:r>
              <a:rPr lang="en-IN" dirty="0"/>
              <a:t>, it needs to be located a few meters away at most. </a:t>
            </a:r>
            <a:endParaRPr lang="en-IN" dirty="0" smtClean="0"/>
          </a:p>
          <a:p>
            <a:pPr lvl="2" algn="just" eaLnBrk="1" fontAlgn="auto" hangingPunct="1">
              <a:spcAft>
                <a:spcPts val="0"/>
              </a:spcAft>
              <a:buFont typeface="Wingdings"/>
              <a:buChar char=""/>
              <a:defRPr/>
            </a:pPr>
            <a:r>
              <a:rPr lang="en-IN" dirty="0" smtClean="0"/>
              <a:t>The </a:t>
            </a:r>
            <a:r>
              <a:rPr lang="en-IN" dirty="0"/>
              <a:t>assumption is that </a:t>
            </a:r>
            <a:r>
              <a:rPr lang="en-IN" dirty="0" smtClean="0"/>
              <a:t>your phone </a:t>
            </a:r>
            <a:r>
              <a:rPr lang="en-IN" dirty="0"/>
              <a:t>needs to be at visual distance for you to consult the reported data on the phone screen. </a:t>
            </a:r>
            <a:endParaRPr lang="en-IN" dirty="0" smtClean="0"/>
          </a:p>
          <a:p>
            <a:pPr lvl="2" algn="just" eaLnBrk="1" fontAlgn="auto" hangingPunct="1">
              <a:spcAft>
                <a:spcPts val="0"/>
              </a:spcAft>
              <a:buFont typeface="Wingdings"/>
              <a:buChar char=""/>
              <a:defRPr/>
            </a:pPr>
            <a:r>
              <a:rPr lang="en-IN" dirty="0" smtClean="0"/>
              <a:t>If </a:t>
            </a:r>
            <a:r>
              <a:rPr lang="en-IN" dirty="0"/>
              <a:t>the phone is far away, you typically do not use it, and reporting data from the band to the phone is not necessary. </a:t>
            </a:r>
            <a:endParaRPr lang="en-IN" dirty="0" smtClean="0"/>
          </a:p>
          <a:p>
            <a:pPr lvl="2" algn="just" eaLnBrk="1" fontAlgn="auto" hangingPunct="1">
              <a:spcAft>
                <a:spcPts val="0"/>
              </a:spcAft>
              <a:buFont typeface="Wingdings"/>
              <a:buChar char=""/>
              <a:defRPr/>
            </a:pPr>
            <a:r>
              <a:rPr lang="en-IN" dirty="0" smtClean="0"/>
              <a:t>A </a:t>
            </a:r>
            <a:r>
              <a:rPr lang="en-IN" dirty="0">
                <a:solidFill>
                  <a:srgbClr val="00B050"/>
                </a:solidFill>
              </a:rPr>
              <a:t>moisture sensor </a:t>
            </a:r>
            <a:r>
              <a:rPr lang="en-IN" dirty="0"/>
              <a:t>in the asphalt of a road may need to communicate with its reader several hundred meters or even </a:t>
            </a:r>
            <a:r>
              <a:rPr lang="en-IN" dirty="0" err="1"/>
              <a:t>kilometers</a:t>
            </a:r>
            <a:r>
              <a:rPr lang="en-IN" dirty="0"/>
              <a:t> away.</a:t>
            </a:r>
          </a:p>
        </p:txBody>
      </p:sp>
    </p:spTree>
    <p:extLst>
      <p:ext uri="{BB962C8B-B14F-4D97-AF65-F5344CB8AC3E}">
        <p14:creationId xmlns:p14="http://schemas.microsoft.com/office/powerpoint/2010/main" xmlns="" val="1286179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F82E596C-3FCE-4C5E-8131-FB898F197A41}" type="slidenum">
              <a:rPr lang="en-US"/>
              <a:pPr>
                <a:defRPr/>
              </a:pPr>
              <a:t>85</a:t>
            </a:fld>
            <a:endParaRPr lang="en-US"/>
          </a:p>
        </p:txBody>
      </p:sp>
      <p:sp>
        <p:nvSpPr>
          <p:cNvPr id="40964" name="Content Placeholder 3"/>
          <p:cNvSpPr>
            <a:spLocks noGrp="1"/>
          </p:cNvSpPr>
          <p:nvPr>
            <p:ph sz="quarter" idx="1"/>
          </p:nvPr>
        </p:nvSpPr>
        <p:spPr>
          <a:xfrm>
            <a:off x="0" y="1600200"/>
            <a:ext cx="9144000" cy="5257800"/>
          </a:xfrm>
        </p:spPr>
        <p:txBody>
          <a:bodyPr/>
          <a:lstStyle/>
          <a:p>
            <a:pPr algn="just" eaLnBrk="1" hangingPunct="1"/>
            <a:r>
              <a:rPr lang="en-IN" b="1" dirty="0" smtClean="0">
                <a:solidFill>
                  <a:srgbClr val="7030A0"/>
                </a:solidFill>
              </a:rPr>
              <a:t>Object density per cell: </a:t>
            </a:r>
          </a:p>
          <a:p>
            <a:pPr algn="just" eaLnBrk="1" hangingPunct="1"/>
            <a:r>
              <a:rPr lang="en-IN" dirty="0" smtClean="0"/>
              <a:t>the number of smart objects (with a similar need to communicate) over a given area, connected to the same gateway. </a:t>
            </a:r>
          </a:p>
          <a:p>
            <a:pPr lvl="1" algn="just" eaLnBrk="1" hangingPunct="1"/>
            <a:r>
              <a:rPr lang="en-IN" dirty="0" smtClean="0"/>
              <a:t>An </a:t>
            </a:r>
            <a:r>
              <a:rPr lang="en-IN" dirty="0" smtClean="0">
                <a:solidFill>
                  <a:srgbClr val="00B050"/>
                </a:solidFill>
              </a:rPr>
              <a:t>oil pipeline </a:t>
            </a:r>
            <a:r>
              <a:rPr lang="en-IN" dirty="0" smtClean="0"/>
              <a:t>may utilize a single sensor at key locations every few miles. </a:t>
            </a:r>
          </a:p>
          <a:p>
            <a:pPr lvl="1" algn="just" eaLnBrk="1" hangingPunct="1"/>
            <a:r>
              <a:rPr lang="en-IN" dirty="0" smtClean="0"/>
              <a:t>telescope at the Whipple Observatory deploy hundreds, and sometimes thousands, of mirrors over a small area, each with </a:t>
            </a:r>
            <a:r>
              <a:rPr lang="en-IN" dirty="0" smtClean="0">
                <a:solidFill>
                  <a:srgbClr val="00B050"/>
                </a:solidFill>
              </a:rPr>
              <a:t>multiple gyroscopes, gravity, and vibration sensors</a:t>
            </a:r>
            <a:r>
              <a:rPr lang="en-IN" dirty="0" smtClean="0"/>
              <a:t>.</a:t>
            </a:r>
          </a:p>
        </p:txBody>
      </p:sp>
    </p:spTree>
    <p:extLst>
      <p:ext uri="{BB962C8B-B14F-4D97-AF65-F5344CB8AC3E}">
        <p14:creationId xmlns:p14="http://schemas.microsoft.com/office/powerpoint/2010/main" xmlns="" val="40399143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dirty="0"/>
              <a:t>The Core IoT Functional Stack</a:t>
            </a:r>
            <a:br>
              <a:rPr lang="en-IN" dirty="0"/>
            </a:br>
            <a:r>
              <a:rPr lang="en-IN" sz="3600" b="1" dirty="0"/>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3B286A83-F49C-4A45-B5EB-79FA7E90419A}" type="slidenum">
              <a:rPr lang="en-US"/>
              <a:pPr>
                <a:defRPr/>
              </a:pPr>
              <a:t>86</a:t>
            </a:fld>
            <a:endParaRPr lang="en-US"/>
          </a:p>
        </p:txBody>
      </p:sp>
      <p:pic>
        <p:nvPicPr>
          <p:cNvPr id="41988"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l="6784" t="3793" r="7181" b="7101"/>
          <a:stretch>
            <a:fillRect/>
          </a:stretch>
        </p:blipFill>
        <p:spPr>
          <a:xfrm>
            <a:off x="347663" y="1633538"/>
            <a:ext cx="8448675" cy="4919662"/>
          </a:xfrm>
        </p:spPr>
      </p:pic>
    </p:spTree>
    <p:extLst>
      <p:ext uri="{BB962C8B-B14F-4D97-AF65-F5344CB8AC3E}">
        <p14:creationId xmlns:p14="http://schemas.microsoft.com/office/powerpoint/2010/main" xmlns="" val="39859473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dirty="0">
                <a:solidFill>
                  <a:srgbClr val="FF0000"/>
                </a:solidFill>
              </a:rPr>
              <a:t>The Core IoT Functional Stack</a:t>
            </a:r>
            <a:br>
              <a:rPr lang="en-IN" dirty="0">
                <a:solidFill>
                  <a:srgbClr val="FF0000"/>
                </a:solidFill>
              </a:rPr>
            </a:br>
            <a:r>
              <a:rPr lang="en-IN" sz="3600" b="1" dirty="0">
                <a:solidFill>
                  <a:srgbClr val="FF0000"/>
                </a:solidFill>
              </a:rPr>
              <a:t>Layer 1: Things: Sensors and Actuators Layer</a:t>
            </a:r>
          </a:p>
        </p:txBody>
      </p:sp>
      <p:sp>
        <p:nvSpPr>
          <p:cNvPr id="3" name="Slide Number Placeholder 2"/>
          <p:cNvSpPr>
            <a:spLocks noGrp="1"/>
          </p:cNvSpPr>
          <p:nvPr>
            <p:ph type="sldNum" sz="quarter" idx="12"/>
          </p:nvPr>
        </p:nvSpPr>
        <p:spPr/>
        <p:txBody>
          <a:bodyPr>
            <a:normAutofit fontScale="85000" lnSpcReduction="20000"/>
          </a:bodyPr>
          <a:lstStyle/>
          <a:p>
            <a:pPr>
              <a:defRPr/>
            </a:pPr>
            <a:fld id="{512D824E-A995-4D65-B2B4-25D7D9588C9B}" type="slidenum">
              <a:rPr lang="en-US"/>
              <a:pPr>
                <a:defRPr/>
              </a:pPr>
              <a:t>87</a:t>
            </a:fld>
            <a:endParaRPr lang="en-US"/>
          </a:p>
        </p:txBody>
      </p:sp>
      <p:sp>
        <p:nvSpPr>
          <p:cNvPr id="43012" name="Content Placeholder 3"/>
          <p:cNvSpPr>
            <a:spLocks noGrp="1"/>
          </p:cNvSpPr>
          <p:nvPr>
            <p:ph sz="quarter" idx="1"/>
          </p:nvPr>
        </p:nvSpPr>
        <p:spPr>
          <a:xfrm>
            <a:off x="0" y="1600200"/>
            <a:ext cx="9144000" cy="5257800"/>
          </a:xfrm>
        </p:spPr>
        <p:txBody>
          <a:bodyPr/>
          <a:lstStyle/>
          <a:p>
            <a:pPr algn="just" eaLnBrk="1" hangingPunct="1"/>
            <a:r>
              <a:rPr lang="en-IN" dirty="0" smtClean="0"/>
              <a:t>These sensors either need to have a constant source of power (resulting in limited mobility) or need to be easily accessible for battery replacement (resulting in limited transmission range). </a:t>
            </a:r>
          </a:p>
          <a:p>
            <a:pPr algn="just" eaLnBrk="1" hangingPunct="1"/>
            <a:r>
              <a:rPr lang="en-IN" dirty="0" smtClean="0"/>
              <a:t>A first step in designing an IoT network is to examine the requirements in terms of </a:t>
            </a:r>
            <a:r>
              <a:rPr lang="en-IN" dirty="0" smtClean="0">
                <a:solidFill>
                  <a:srgbClr val="0070C0"/>
                </a:solidFill>
              </a:rPr>
              <a:t>mobility and data transmission</a:t>
            </a:r>
            <a:r>
              <a:rPr lang="en-IN" dirty="0" smtClean="0"/>
              <a:t> </a:t>
            </a:r>
            <a:r>
              <a:rPr lang="en-IN" dirty="0" smtClean="0">
                <a:solidFill>
                  <a:srgbClr val="00B050"/>
                </a:solidFill>
              </a:rPr>
              <a:t>(how much data, how often).</a:t>
            </a:r>
          </a:p>
          <a:p>
            <a:pPr algn="just" eaLnBrk="1" hangingPunct="1"/>
            <a:r>
              <a:rPr lang="en-IN" dirty="0" smtClean="0"/>
              <a:t>Once determined the influence of the smart object form factor over its transmission capabilities (transmission range, data volume and frequency, sensor density and mobility), then </a:t>
            </a:r>
            <a:r>
              <a:rPr lang="en-IN" dirty="0" smtClean="0">
                <a:solidFill>
                  <a:srgbClr val="0070C0"/>
                </a:solidFill>
              </a:rPr>
              <a:t>ready to connect the object and communicate. </a:t>
            </a:r>
          </a:p>
          <a:p>
            <a:pPr algn="just" eaLnBrk="1" hangingPunct="1"/>
            <a:endParaRPr lang="en-IN" dirty="0" smtClean="0">
              <a:solidFill>
                <a:srgbClr val="00B050"/>
              </a:solidFill>
            </a:endParaRPr>
          </a:p>
        </p:txBody>
      </p:sp>
    </p:spTree>
    <p:extLst>
      <p:ext uri="{BB962C8B-B14F-4D97-AF65-F5344CB8AC3E}">
        <p14:creationId xmlns:p14="http://schemas.microsoft.com/office/powerpoint/2010/main" xmlns="" val="19904355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27EC4B6F-D2B9-4839-AAAF-02B3F8CCBF2B}" type="slidenum">
              <a:rPr lang="en-US"/>
              <a:pPr>
                <a:defRPr/>
              </a:pPr>
              <a:t>88</a:t>
            </a:fld>
            <a:endParaRPr lang="en-US"/>
          </a:p>
        </p:txBody>
      </p:sp>
      <p:sp>
        <p:nvSpPr>
          <p:cNvPr id="4" name="Content Placeholder 3"/>
          <p:cNvSpPr>
            <a:spLocks noGrp="1"/>
          </p:cNvSpPr>
          <p:nvPr>
            <p:ph sz="quarter" idx="1"/>
          </p:nvPr>
        </p:nvSpPr>
        <p:spPr>
          <a:xfrm>
            <a:off x="0" y="1600200"/>
            <a:ext cx="9144000" cy="5257800"/>
          </a:xfrm>
        </p:spPr>
        <p:txBody>
          <a:bodyPr>
            <a:normAutofit lnSpcReduction="10000"/>
          </a:bodyPr>
          <a:lstStyle/>
          <a:p>
            <a:pPr marL="320040" indent="-320040" algn="just" eaLnBrk="1" fontAlgn="auto" hangingPunct="1">
              <a:spcAft>
                <a:spcPts val="0"/>
              </a:spcAft>
              <a:buFont typeface="Wingdings"/>
              <a:buChar char=""/>
              <a:defRPr/>
            </a:pPr>
            <a:r>
              <a:rPr lang="en-IN" b="1" dirty="0">
                <a:solidFill>
                  <a:srgbClr val="0070C0"/>
                </a:solidFill>
              </a:rPr>
              <a:t>Access Network </a:t>
            </a:r>
            <a:r>
              <a:rPr lang="en-IN" b="1" dirty="0" smtClean="0">
                <a:solidFill>
                  <a:srgbClr val="0070C0"/>
                </a:solidFill>
              </a:rPr>
              <a:t>Sublayer</a:t>
            </a:r>
            <a:r>
              <a:rPr lang="en-IN" b="1" dirty="0" smtClean="0"/>
              <a:t>:</a:t>
            </a:r>
          </a:p>
          <a:p>
            <a:pPr marL="320040" indent="-320040" algn="just" eaLnBrk="1" fontAlgn="auto" hangingPunct="1">
              <a:spcAft>
                <a:spcPts val="0"/>
              </a:spcAft>
              <a:buFont typeface="Wingdings"/>
              <a:buChar char=""/>
              <a:defRPr/>
            </a:pPr>
            <a:r>
              <a:rPr lang="en-IN" dirty="0"/>
              <a:t>There is a direct relationship between the IoT network technology you choose and the type of connectivity topology this technology allows. </a:t>
            </a:r>
            <a:endParaRPr lang="en-IN" dirty="0" smtClean="0"/>
          </a:p>
          <a:p>
            <a:pPr marL="640080" lvl="1" indent="-274320" algn="just" eaLnBrk="1" fontAlgn="auto" hangingPunct="1">
              <a:spcAft>
                <a:spcPts val="0"/>
              </a:spcAft>
              <a:buFont typeface="Wingdings 2"/>
              <a:buChar char=""/>
              <a:defRPr/>
            </a:pPr>
            <a:r>
              <a:rPr lang="en-IN" dirty="0" smtClean="0"/>
              <a:t>Each </a:t>
            </a:r>
            <a:r>
              <a:rPr lang="en-IN" dirty="0"/>
              <a:t>technology was designed with a certain number of use cases in mind (</a:t>
            </a:r>
            <a:r>
              <a:rPr lang="en-IN" dirty="0">
                <a:solidFill>
                  <a:srgbClr val="00B050"/>
                </a:solidFill>
              </a:rPr>
              <a:t>what to connect, where to connect, how much data to transport at what interval and over what distance</a:t>
            </a:r>
            <a:r>
              <a:rPr lang="en-IN" dirty="0"/>
              <a:t>). </a:t>
            </a:r>
            <a:endParaRPr lang="en-IN" dirty="0" smtClean="0"/>
          </a:p>
          <a:p>
            <a:pPr marL="640080" lvl="1" indent="-274320" algn="just" eaLnBrk="1" fontAlgn="auto" hangingPunct="1">
              <a:spcAft>
                <a:spcPts val="0"/>
              </a:spcAft>
              <a:buFont typeface="Wingdings 2"/>
              <a:buChar char=""/>
              <a:defRPr/>
            </a:pPr>
            <a:r>
              <a:rPr lang="en-IN" dirty="0" smtClean="0"/>
              <a:t>These </a:t>
            </a:r>
            <a:r>
              <a:rPr lang="en-IN" dirty="0"/>
              <a:t>use cases determined the frequency band that was expected to be most suitable, the frame structure matching the expected data pattern (packet size and communication intervals), and the possible topologies that these use cases illustrate. </a:t>
            </a:r>
          </a:p>
        </p:txBody>
      </p:sp>
    </p:spTree>
    <p:extLst>
      <p:ext uri="{BB962C8B-B14F-4D97-AF65-F5344CB8AC3E}">
        <p14:creationId xmlns:p14="http://schemas.microsoft.com/office/powerpoint/2010/main" xmlns="" val="24473587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D0796FCA-6570-4890-B879-4C68B9B2DCA5}" type="slidenum">
              <a:rPr lang="en-US"/>
              <a:pPr>
                <a:defRPr/>
              </a:pPr>
              <a:t>89</a:t>
            </a:fld>
            <a:endParaRPr lang="en-US"/>
          </a:p>
        </p:txBody>
      </p:sp>
      <p:sp>
        <p:nvSpPr>
          <p:cNvPr id="48132" name="Content Placeholder 3"/>
          <p:cNvSpPr>
            <a:spLocks noGrp="1"/>
          </p:cNvSpPr>
          <p:nvPr>
            <p:ph sz="quarter" idx="1"/>
          </p:nvPr>
        </p:nvSpPr>
        <p:spPr>
          <a:xfrm>
            <a:off x="107504" y="1600200"/>
            <a:ext cx="8928992" cy="5141168"/>
          </a:xfrm>
        </p:spPr>
        <p:txBody>
          <a:bodyPr/>
          <a:lstStyle/>
          <a:p>
            <a:pPr algn="just" eaLnBrk="1" hangingPunct="1"/>
            <a:r>
              <a:rPr lang="en-IN" dirty="0" smtClean="0"/>
              <a:t>An access technology will be required. </a:t>
            </a:r>
          </a:p>
          <a:p>
            <a:pPr lvl="1" algn="just" eaLnBrk="1" hangingPunct="1"/>
            <a:r>
              <a:rPr lang="en-IN" dirty="0" smtClean="0"/>
              <a:t>IoT sometimes </a:t>
            </a:r>
            <a:r>
              <a:rPr lang="en-IN" dirty="0" smtClean="0">
                <a:solidFill>
                  <a:srgbClr val="00B050"/>
                </a:solidFill>
              </a:rPr>
              <a:t>reuses existing access technologies </a:t>
            </a:r>
          </a:p>
          <a:p>
            <a:pPr lvl="1" algn="just" eaLnBrk="1" hangingPunct="1"/>
            <a:r>
              <a:rPr lang="en-IN" dirty="0" smtClean="0"/>
              <a:t>Whereas some access technologies were developed </a:t>
            </a:r>
            <a:r>
              <a:rPr lang="en-IN" dirty="0" smtClean="0">
                <a:solidFill>
                  <a:srgbClr val="00B050"/>
                </a:solidFill>
              </a:rPr>
              <a:t>specifically for IoT use cases</a:t>
            </a:r>
            <a:r>
              <a:rPr lang="en-IN" dirty="0" smtClean="0"/>
              <a:t>.</a:t>
            </a:r>
          </a:p>
        </p:txBody>
      </p:sp>
    </p:spTree>
    <p:extLst>
      <p:ext uri="{BB962C8B-B14F-4D97-AF65-F5344CB8AC3E}">
        <p14:creationId xmlns:p14="http://schemas.microsoft.com/office/powerpoint/2010/main" xmlns="" val="2963285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b="1" dirty="0" smtClean="0">
                <a:solidFill>
                  <a:srgbClr val="FF0000"/>
                </a:solidFill>
              </a:rPr>
              <a:t>Internet of Things(IoT)</a:t>
            </a:r>
            <a:endParaRPr lang="en-US" dirty="0">
              <a:solidFill>
                <a:srgbClr val="FF0000"/>
              </a:solidFill>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914400"/>
            <a:ext cx="9144000"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856137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F42E6FF6-AF74-4DB2-B14A-55110E577B7C}" type="slidenum">
              <a:rPr lang="en-US"/>
              <a:pPr>
                <a:defRPr/>
              </a:pPr>
              <a:t>90</a:t>
            </a:fld>
            <a:endParaRPr lang="en-US"/>
          </a:p>
        </p:txBody>
      </p:sp>
      <p:pic>
        <p:nvPicPr>
          <p:cNvPr id="49156" name="Picture 3"/>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l="11504" r="11537" b="2260"/>
          <a:stretch>
            <a:fillRect/>
          </a:stretch>
        </p:blipFill>
        <p:spPr>
          <a:xfrm>
            <a:off x="0" y="1524000"/>
            <a:ext cx="8964488" cy="5217368"/>
          </a:xfrm>
        </p:spPr>
      </p:pic>
    </p:spTree>
    <p:extLst>
      <p:ext uri="{BB962C8B-B14F-4D97-AF65-F5344CB8AC3E}">
        <p14:creationId xmlns:p14="http://schemas.microsoft.com/office/powerpoint/2010/main" xmlns="" val="37573121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6E0808DB-F1E8-4D78-BB66-59BA9A2567CA}" type="slidenum">
              <a:rPr lang="en-US"/>
              <a:pPr>
                <a:defRPr/>
              </a:pPr>
              <a:t>91</a:t>
            </a:fld>
            <a:endParaRPr lang="en-US"/>
          </a:p>
        </p:txBody>
      </p:sp>
      <p:sp>
        <p:nvSpPr>
          <p:cNvPr id="50180" name="Content Placeholder 3"/>
          <p:cNvSpPr>
            <a:spLocks noGrp="1"/>
          </p:cNvSpPr>
          <p:nvPr>
            <p:ph sz="quarter" idx="1"/>
          </p:nvPr>
        </p:nvSpPr>
        <p:spPr>
          <a:xfrm>
            <a:off x="612775" y="1600200"/>
            <a:ext cx="8153400" cy="4495800"/>
          </a:xfrm>
        </p:spPr>
        <p:txBody>
          <a:bodyPr/>
          <a:lstStyle/>
          <a:p>
            <a:pPr algn="just" eaLnBrk="1" hangingPunct="1"/>
            <a:r>
              <a:rPr lang="en-IN" dirty="0" smtClean="0"/>
              <a:t>For example, </a:t>
            </a:r>
          </a:p>
          <a:p>
            <a:pPr lvl="1" algn="just" eaLnBrk="1" hangingPunct="1"/>
            <a:r>
              <a:rPr lang="en-IN" dirty="0" smtClean="0"/>
              <a:t>Cellular is indicated for transmissions </a:t>
            </a:r>
            <a:r>
              <a:rPr lang="en-IN" dirty="0" smtClean="0">
                <a:solidFill>
                  <a:srgbClr val="00B050"/>
                </a:solidFill>
              </a:rPr>
              <a:t>beyond 5 km</a:t>
            </a:r>
            <a:r>
              <a:rPr lang="en-IN" dirty="0" smtClean="0"/>
              <a:t>, but you could achieve a successful cellular transmission at shorter range (for example, 100 m). </a:t>
            </a:r>
          </a:p>
          <a:p>
            <a:pPr lvl="1" algn="just" eaLnBrk="1" hangingPunct="1"/>
            <a:r>
              <a:rPr lang="en-IN" dirty="0" smtClean="0"/>
              <a:t>ZigBee is expected to be efficient over a range of a few tens of meters, but you would not expect a successful ZigBee transmission over </a:t>
            </a:r>
            <a:r>
              <a:rPr lang="en-IN" dirty="0" smtClean="0">
                <a:solidFill>
                  <a:srgbClr val="00B050"/>
                </a:solidFill>
              </a:rPr>
              <a:t>a range of 10 km</a:t>
            </a:r>
            <a:r>
              <a:rPr lang="en-IN" dirty="0" smtClean="0"/>
              <a:t>. </a:t>
            </a:r>
          </a:p>
        </p:txBody>
      </p:sp>
    </p:spTree>
    <p:extLst>
      <p:ext uri="{BB962C8B-B14F-4D97-AF65-F5344CB8AC3E}">
        <p14:creationId xmlns:p14="http://schemas.microsoft.com/office/powerpoint/2010/main" xmlns="" val="36510567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A65CA610-D755-4722-BD86-B7E3CD893696}" type="slidenum">
              <a:rPr lang="en-US"/>
              <a:pPr>
                <a:defRPr/>
              </a:pPr>
              <a:t>92</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dirty="0" smtClean="0"/>
              <a:t>Common </a:t>
            </a:r>
            <a:r>
              <a:rPr lang="en-IN" dirty="0"/>
              <a:t>groups are as follows: </a:t>
            </a:r>
            <a:endParaRPr lang="en-IN" dirty="0" smtClean="0"/>
          </a:p>
          <a:p>
            <a:pPr marL="320040" indent="-320040" algn="just" eaLnBrk="1" fontAlgn="auto" hangingPunct="1">
              <a:spcAft>
                <a:spcPts val="0"/>
              </a:spcAft>
              <a:buFont typeface="Wingdings"/>
              <a:buChar char=""/>
              <a:defRPr/>
            </a:pPr>
            <a:r>
              <a:rPr lang="en-IN" b="1" dirty="0" smtClean="0">
                <a:solidFill>
                  <a:srgbClr val="00B050"/>
                </a:solidFill>
              </a:rPr>
              <a:t>PAN </a:t>
            </a:r>
            <a:r>
              <a:rPr lang="en-IN" b="1" dirty="0">
                <a:solidFill>
                  <a:srgbClr val="00B050"/>
                </a:solidFill>
              </a:rPr>
              <a:t>(personal area network)</a:t>
            </a:r>
            <a:r>
              <a:rPr lang="en-IN" b="1" dirty="0"/>
              <a:t>: </a:t>
            </a:r>
            <a:r>
              <a:rPr lang="en-IN" dirty="0"/>
              <a:t>Scale of a </a:t>
            </a:r>
            <a:r>
              <a:rPr lang="en-IN" dirty="0">
                <a:solidFill>
                  <a:srgbClr val="0070C0"/>
                </a:solidFill>
              </a:rPr>
              <a:t>few meters</a:t>
            </a:r>
            <a:r>
              <a:rPr lang="en-IN" dirty="0"/>
              <a:t>. This is the personal space around a person. A common wireless technology for this scale is </a:t>
            </a:r>
            <a:r>
              <a:rPr lang="en-IN" dirty="0">
                <a:solidFill>
                  <a:srgbClr val="0070C0"/>
                </a:solidFill>
              </a:rPr>
              <a:t>Bluetooth</a:t>
            </a:r>
            <a:r>
              <a:rPr lang="en-IN" dirty="0"/>
              <a:t>. </a:t>
            </a:r>
            <a:endParaRPr lang="en-IN" dirty="0" smtClean="0"/>
          </a:p>
          <a:p>
            <a:pPr marL="320040" indent="-320040" algn="just" eaLnBrk="1" fontAlgn="auto" hangingPunct="1">
              <a:spcAft>
                <a:spcPts val="0"/>
              </a:spcAft>
              <a:buFont typeface="Wingdings"/>
              <a:buChar char=""/>
              <a:defRPr/>
            </a:pPr>
            <a:r>
              <a:rPr lang="en-IN" b="1" dirty="0" smtClean="0">
                <a:solidFill>
                  <a:srgbClr val="00B050"/>
                </a:solidFill>
              </a:rPr>
              <a:t>HAN </a:t>
            </a:r>
            <a:r>
              <a:rPr lang="en-IN" b="1" dirty="0">
                <a:solidFill>
                  <a:srgbClr val="00B050"/>
                </a:solidFill>
              </a:rPr>
              <a:t>(home area network)</a:t>
            </a:r>
            <a:r>
              <a:rPr lang="en-IN" b="1" dirty="0"/>
              <a:t>: </a:t>
            </a:r>
            <a:r>
              <a:rPr lang="en-IN" dirty="0"/>
              <a:t>Scale of a </a:t>
            </a:r>
            <a:r>
              <a:rPr lang="en-IN" dirty="0">
                <a:solidFill>
                  <a:srgbClr val="0070C0"/>
                </a:solidFill>
              </a:rPr>
              <a:t>few tens of meters</a:t>
            </a:r>
            <a:r>
              <a:rPr lang="en-IN" dirty="0"/>
              <a:t>. At this scale, common wireless technologies for IoT include </a:t>
            </a:r>
            <a:r>
              <a:rPr lang="en-IN" dirty="0">
                <a:solidFill>
                  <a:srgbClr val="0070C0"/>
                </a:solidFill>
              </a:rPr>
              <a:t>ZigBee and Bluetooth Low Energy (BLE). </a:t>
            </a:r>
            <a:endParaRPr lang="en-IN" dirty="0" smtClean="0">
              <a:solidFill>
                <a:srgbClr val="0070C0"/>
              </a:solidFill>
            </a:endParaRPr>
          </a:p>
          <a:p>
            <a:pPr marL="320040" indent="-320040" algn="just" eaLnBrk="1" fontAlgn="auto" hangingPunct="1">
              <a:spcAft>
                <a:spcPts val="0"/>
              </a:spcAft>
              <a:buFont typeface="Wingdings"/>
              <a:buChar char=""/>
              <a:defRPr/>
            </a:pPr>
            <a:r>
              <a:rPr lang="en-IN" b="1" dirty="0" smtClean="0">
                <a:solidFill>
                  <a:srgbClr val="00B050"/>
                </a:solidFill>
              </a:rPr>
              <a:t>NAN </a:t>
            </a:r>
            <a:r>
              <a:rPr lang="en-IN" b="1" dirty="0">
                <a:solidFill>
                  <a:srgbClr val="00B050"/>
                </a:solidFill>
              </a:rPr>
              <a:t>(</a:t>
            </a:r>
            <a:r>
              <a:rPr lang="en-IN" b="1" dirty="0" err="1">
                <a:solidFill>
                  <a:srgbClr val="00B050"/>
                </a:solidFill>
              </a:rPr>
              <a:t>neighborhood</a:t>
            </a:r>
            <a:r>
              <a:rPr lang="en-IN" b="1" dirty="0">
                <a:solidFill>
                  <a:srgbClr val="00B050"/>
                </a:solidFill>
              </a:rPr>
              <a:t> area network): </a:t>
            </a:r>
            <a:r>
              <a:rPr lang="en-IN" dirty="0"/>
              <a:t>Scale of a </a:t>
            </a:r>
            <a:r>
              <a:rPr lang="en-IN" dirty="0">
                <a:solidFill>
                  <a:srgbClr val="0070C0"/>
                </a:solidFill>
              </a:rPr>
              <a:t>few hundreds of meters</a:t>
            </a:r>
            <a:r>
              <a:rPr lang="en-IN" dirty="0"/>
              <a:t>. The term NAN is often used to refer to a </a:t>
            </a:r>
            <a:r>
              <a:rPr lang="en-IN" dirty="0">
                <a:solidFill>
                  <a:srgbClr val="0070C0"/>
                </a:solidFill>
              </a:rPr>
              <a:t>group of house units </a:t>
            </a:r>
            <a:r>
              <a:rPr lang="en-IN" dirty="0"/>
              <a:t>from which data is collected.</a:t>
            </a:r>
          </a:p>
        </p:txBody>
      </p:sp>
    </p:spTree>
    <p:extLst>
      <p:ext uri="{BB962C8B-B14F-4D97-AF65-F5344CB8AC3E}">
        <p14:creationId xmlns:p14="http://schemas.microsoft.com/office/powerpoint/2010/main" xmlns="" val="34956849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175"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614818A9-C5EC-4083-B042-8526C3D566DB}" type="slidenum">
              <a:rPr lang="en-US"/>
              <a:pPr>
                <a:defRPr/>
              </a:pPr>
              <a:t>93</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smtClean="0">
                <a:solidFill>
                  <a:srgbClr val="00B050"/>
                </a:solidFill>
              </a:rPr>
              <a:t>FAN </a:t>
            </a:r>
            <a:r>
              <a:rPr lang="en-IN" b="1" dirty="0">
                <a:solidFill>
                  <a:srgbClr val="00B050"/>
                </a:solidFill>
              </a:rPr>
              <a:t>(field area network): </a:t>
            </a:r>
            <a:r>
              <a:rPr lang="en-IN" dirty="0"/>
              <a:t>Scale of several tens of meters to </a:t>
            </a:r>
            <a:r>
              <a:rPr lang="en-IN" dirty="0">
                <a:solidFill>
                  <a:srgbClr val="0070C0"/>
                </a:solidFill>
              </a:rPr>
              <a:t>several hundred meters</a:t>
            </a:r>
            <a:r>
              <a:rPr lang="en-IN" dirty="0"/>
              <a:t>. </a:t>
            </a:r>
            <a:endParaRPr lang="en-IN" dirty="0" smtClean="0"/>
          </a:p>
          <a:p>
            <a:pPr marL="640080" lvl="1" indent="-274320" algn="just" eaLnBrk="1" fontAlgn="auto" hangingPunct="1">
              <a:spcAft>
                <a:spcPts val="0"/>
              </a:spcAft>
              <a:buFont typeface="Wingdings 2"/>
              <a:buChar char=""/>
              <a:defRPr/>
            </a:pPr>
            <a:r>
              <a:rPr lang="en-IN" dirty="0" smtClean="0"/>
              <a:t>FAN </a:t>
            </a:r>
            <a:r>
              <a:rPr lang="en-IN" dirty="0"/>
              <a:t>typically refers to an </a:t>
            </a:r>
            <a:r>
              <a:rPr lang="en-IN" dirty="0">
                <a:solidFill>
                  <a:srgbClr val="0070C0"/>
                </a:solidFill>
              </a:rPr>
              <a:t>outdoor area larger than a single group of house units. </a:t>
            </a:r>
            <a:endParaRPr lang="en-IN" dirty="0" smtClean="0">
              <a:solidFill>
                <a:srgbClr val="0070C0"/>
              </a:solidFill>
            </a:endParaRPr>
          </a:p>
          <a:p>
            <a:pPr marL="640080" lvl="1" indent="-274320" algn="just" eaLnBrk="1" fontAlgn="auto" hangingPunct="1">
              <a:spcAft>
                <a:spcPts val="0"/>
              </a:spcAft>
              <a:buFont typeface="Wingdings 2"/>
              <a:buChar char=""/>
              <a:defRPr/>
            </a:pPr>
            <a:r>
              <a:rPr lang="en-IN" dirty="0" smtClean="0"/>
              <a:t>The </a:t>
            </a:r>
            <a:r>
              <a:rPr lang="en-IN" dirty="0"/>
              <a:t>FAN is often seen as “open space” (and therefore not secured and not controlled). </a:t>
            </a:r>
            <a:endParaRPr lang="en-IN" dirty="0" smtClean="0"/>
          </a:p>
          <a:p>
            <a:pPr marL="640080" lvl="1" indent="-274320" algn="just" eaLnBrk="1" fontAlgn="auto" hangingPunct="1">
              <a:spcAft>
                <a:spcPts val="0"/>
              </a:spcAft>
              <a:buFont typeface="Wingdings 2"/>
              <a:buChar char=""/>
              <a:defRPr/>
            </a:pPr>
            <a:r>
              <a:rPr lang="en-IN" dirty="0" smtClean="0"/>
              <a:t>A </a:t>
            </a:r>
            <a:r>
              <a:rPr lang="en-IN" dirty="0"/>
              <a:t>FAN is sometimes viewed as a </a:t>
            </a:r>
            <a:r>
              <a:rPr lang="en-IN" dirty="0">
                <a:solidFill>
                  <a:srgbClr val="0070C0"/>
                </a:solidFill>
              </a:rPr>
              <a:t>group of NANs</a:t>
            </a:r>
            <a:r>
              <a:rPr lang="en-IN" dirty="0"/>
              <a:t>, </a:t>
            </a:r>
            <a:endParaRPr lang="en-IN" dirty="0" smtClean="0"/>
          </a:p>
          <a:p>
            <a:pPr lvl="2" algn="just" eaLnBrk="1" fontAlgn="auto" hangingPunct="1">
              <a:spcAft>
                <a:spcPts val="0"/>
              </a:spcAft>
              <a:buFont typeface="Wingdings"/>
              <a:buChar char=""/>
              <a:defRPr/>
            </a:pPr>
            <a:r>
              <a:rPr lang="en-IN" dirty="0" smtClean="0"/>
              <a:t>FAN can be as </a:t>
            </a:r>
            <a:r>
              <a:rPr lang="en-IN" dirty="0"/>
              <a:t>a group of HANs or a group of smaller outdoor cells. </a:t>
            </a:r>
            <a:endParaRPr lang="en-IN" dirty="0" smtClean="0"/>
          </a:p>
          <a:p>
            <a:pPr lvl="2" algn="just" eaLnBrk="1" fontAlgn="auto" hangingPunct="1">
              <a:spcAft>
                <a:spcPts val="0"/>
              </a:spcAft>
              <a:buFont typeface="Wingdings"/>
              <a:buChar char=""/>
              <a:defRPr/>
            </a:pPr>
            <a:r>
              <a:rPr lang="en-IN" dirty="0" smtClean="0"/>
              <a:t>As </a:t>
            </a:r>
            <a:r>
              <a:rPr lang="en-IN" dirty="0"/>
              <a:t>you can see, FAN and NAN may sometimes be used interchangeably</a:t>
            </a:r>
            <a:r>
              <a:rPr lang="en-IN" dirty="0" smtClean="0"/>
              <a:t>.</a:t>
            </a:r>
            <a:endParaRPr lang="en-IN" dirty="0"/>
          </a:p>
        </p:txBody>
      </p:sp>
    </p:spTree>
    <p:extLst>
      <p:ext uri="{BB962C8B-B14F-4D97-AF65-F5344CB8AC3E}">
        <p14:creationId xmlns:p14="http://schemas.microsoft.com/office/powerpoint/2010/main" xmlns="" val="35682253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68B6D809-E57E-49E6-BEB6-010672F51FFD}" type="slidenum">
              <a:rPr lang="en-US"/>
              <a:pPr>
                <a:defRPr/>
              </a:pPr>
              <a:t>94</a:t>
            </a:fld>
            <a:endParaRPr lang="en-US"/>
          </a:p>
        </p:txBody>
      </p:sp>
      <p:sp>
        <p:nvSpPr>
          <p:cNvPr id="53252" name="Content Placeholder 3"/>
          <p:cNvSpPr>
            <a:spLocks noGrp="1"/>
          </p:cNvSpPr>
          <p:nvPr>
            <p:ph sz="quarter" idx="1"/>
          </p:nvPr>
        </p:nvSpPr>
        <p:spPr>
          <a:xfrm>
            <a:off x="0" y="1600200"/>
            <a:ext cx="9144000" cy="5257800"/>
          </a:xfrm>
        </p:spPr>
        <p:txBody>
          <a:bodyPr/>
          <a:lstStyle/>
          <a:p>
            <a:pPr algn="just" eaLnBrk="1" hangingPunct="1"/>
            <a:r>
              <a:rPr lang="en-IN" dirty="0" smtClean="0">
                <a:solidFill>
                  <a:srgbClr val="00B050"/>
                </a:solidFill>
              </a:rPr>
              <a:t>LAN (local area network): </a:t>
            </a:r>
          </a:p>
          <a:p>
            <a:pPr lvl="1" algn="just" eaLnBrk="1" hangingPunct="1"/>
            <a:r>
              <a:rPr lang="en-IN" dirty="0" smtClean="0"/>
              <a:t>Scale of up to </a:t>
            </a:r>
            <a:r>
              <a:rPr lang="en-IN" dirty="0" smtClean="0">
                <a:solidFill>
                  <a:srgbClr val="0070C0"/>
                </a:solidFill>
              </a:rPr>
              <a:t>100 m</a:t>
            </a:r>
            <a:r>
              <a:rPr lang="en-IN" dirty="0" smtClean="0"/>
              <a:t>. </a:t>
            </a:r>
          </a:p>
          <a:p>
            <a:pPr lvl="2" algn="just" eaLnBrk="1" hangingPunct="1"/>
            <a:r>
              <a:rPr lang="en-IN" dirty="0" smtClean="0"/>
              <a:t>In the IoT space when standard networking technologies (such as </a:t>
            </a:r>
            <a:r>
              <a:rPr lang="en-IN" dirty="0" smtClean="0">
                <a:solidFill>
                  <a:srgbClr val="0070C0"/>
                </a:solidFill>
              </a:rPr>
              <a:t>Ethernet or IEEE 802.11</a:t>
            </a:r>
            <a:r>
              <a:rPr lang="en-IN" dirty="0" smtClean="0"/>
              <a:t>) are used. </a:t>
            </a:r>
          </a:p>
          <a:p>
            <a:pPr lvl="2" algn="just" eaLnBrk="1" hangingPunct="1"/>
            <a:r>
              <a:rPr lang="en-IN" dirty="0" smtClean="0"/>
              <a:t>Other networking classifications, such as </a:t>
            </a:r>
            <a:r>
              <a:rPr lang="en-IN" dirty="0" smtClean="0">
                <a:solidFill>
                  <a:srgbClr val="0070C0"/>
                </a:solidFill>
              </a:rPr>
              <a:t>MAN</a:t>
            </a:r>
            <a:r>
              <a:rPr lang="en-IN" dirty="0" smtClean="0"/>
              <a:t> (metropolitan area network, with a range of up to a few </a:t>
            </a:r>
            <a:r>
              <a:rPr lang="en-IN" dirty="0" err="1" smtClean="0"/>
              <a:t>kilometers</a:t>
            </a:r>
            <a:r>
              <a:rPr lang="en-IN" dirty="0" smtClean="0"/>
              <a:t>) and </a:t>
            </a:r>
            <a:r>
              <a:rPr lang="en-IN" dirty="0" smtClean="0">
                <a:solidFill>
                  <a:srgbClr val="0070C0"/>
                </a:solidFill>
              </a:rPr>
              <a:t>WAN</a:t>
            </a:r>
            <a:r>
              <a:rPr lang="en-IN" dirty="0" smtClean="0"/>
              <a:t> (wide area network, with a range of more than a few </a:t>
            </a:r>
            <a:r>
              <a:rPr lang="en-IN" dirty="0" err="1" smtClean="0"/>
              <a:t>kilometers</a:t>
            </a:r>
            <a:r>
              <a:rPr lang="en-IN" dirty="0" smtClean="0"/>
              <a:t>), are also commonly used. </a:t>
            </a:r>
          </a:p>
          <a:p>
            <a:pPr algn="just" eaLnBrk="1" hangingPunct="1"/>
            <a:r>
              <a:rPr lang="en-IN" dirty="0" smtClean="0"/>
              <a:t>Similar achievable distances do not mean </a:t>
            </a:r>
            <a:r>
              <a:rPr lang="en-IN" dirty="0" smtClean="0">
                <a:solidFill>
                  <a:srgbClr val="0070C0"/>
                </a:solidFill>
              </a:rPr>
              <a:t>similar protocols and similar characteristics</a:t>
            </a:r>
            <a:r>
              <a:rPr lang="en-IN" dirty="0" smtClean="0"/>
              <a:t>. </a:t>
            </a:r>
          </a:p>
          <a:p>
            <a:pPr algn="just" eaLnBrk="1" hangingPunct="1"/>
            <a:r>
              <a:rPr lang="en-IN" dirty="0" smtClean="0"/>
              <a:t>Each protocol uses a </a:t>
            </a:r>
            <a:r>
              <a:rPr lang="en-IN" dirty="0" smtClean="0">
                <a:solidFill>
                  <a:srgbClr val="0070C0"/>
                </a:solidFill>
              </a:rPr>
              <a:t>specific frame format </a:t>
            </a:r>
            <a:r>
              <a:rPr lang="en-IN" dirty="0" smtClean="0"/>
              <a:t>and transmission technique over a specific frequency (or band).</a:t>
            </a:r>
          </a:p>
          <a:p>
            <a:pPr lvl="2" algn="just" eaLnBrk="1" hangingPunct="1"/>
            <a:endParaRPr lang="en-IN" dirty="0" smtClean="0"/>
          </a:p>
        </p:txBody>
      </p:sp>
    </p:spTree>
    <p:extLst>
      <p:ext uri="{BB962C8B-B14F-4D97-AF65-F5344CB8AC3E}">
        <p14:creationId xmlns:p14="http://schemas.microsoft.com/office/powerpoint/2010/main" xmlns="" val="1603896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59989223-1CCE-45DA-8A40-00B989177665}" type="slidenum">
              <a:rPr lang="en-US"/>
              <a:pPr>
                <a:defRPr/>
              </a:pPr>
              <a:t>95</a:t>
            </a:fld>
            <a:endParaRPr lang="en-US"/>
          </a:p>
        </p:txBody>
      </p:sp>
      <p:sp>
        <p:nvSpPr>
          <p:cNvPr id="58372" name="Content Placeholder 3"/>
          <p:cNvSpPr>
            <a:spLocks noGrp="1"/>
          </p:cNvSpPr>
          <p:nvPr>
            <p:ph sz="quarter" idx="1"/>
          </p:nvPr>
        </p:nvSpPr>
        <p:spPr>
          <a:xfrm>
            <a:off x="0" y="1600200"/>
            <a:ext cx="9144000" cy="4495800"/>
          </a:xfrm>
        </p:spPr>
        <p:txBody>
          <a:bodyPr/>
          <a:lstStyle/>
          <a:p>
            <a:pPr algn="just" eaLnBrk="1" hangingPunct="1"/>
            <a:r>
              <a:rPr lang="en-IN" dirty="0" smtClean="0"/>
              <a:t>Some technologies offer flexible connectivity structure to extend communication possibilities:</a:t>
            </a:r>
          </a:p>
          <a:p>
            <a:pPr lvl="1" algn="just" eaLnBrk="1" hangingPunct="1"/>
            <a:r>
              <a:rPr lang="en-IN" dirty="0" smtClean="0"/>
              <a:t>Point-to-point topologies</a:t>
            </a:r>
          </a:p>
          <a:p>
            <a:pPr lvl="1" algn="just" eaLnBrk="1" hangingPunct="1"/>
            <a:r>
              <a:rPr lang="en-IN" dirty="0" smtClean="0"/>
              <a:t>Point-to-multipoint topologies</a:t>
            </a:r>
          </a:p>
        </p:txBody>
      </p:sp>
    </p:spTree>
    <p:extLst>
      <p:ext uri="{BB962C8B-B14F-4D97-AF65-F5344CB8AC3E}">
        <p14:creationId xmlns:p14="http://schemas.microsoft.com/office/powerpoint/2010/main" xmlns="" val="17953413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EA422CDE-228C-427C-9535-C21A6E0FED38}" type="slidenum">
              <a:rPr lang="en-US"/>
              <a:pPr>
                <a:defRPr/>
              </a:pPr>
              <a:t>96</a:t>
            </a:fld>
            <a:endParaRPr lang="en-US"/>
          </a:p>
        </p:txBody>
      </p:sp>
      <p:sp>
        <p:nvSpPr>
          <p:cNvPr id="4" name="Content Placeholder 3"/>
          <p:cNvSpPr>
            <a:spLocks noGrp="1"/>
          </p:cNvSpPr>
          <p:nvPr>
            <p:ph sz="quarter" idx="1"/>
          </p:nvPr>
        </p:nvSpPr>
        <p:spPr>
          <a:xfrm>
            <a:off x="0" y="1600200"/>
            <a:ext cx="9144000" cy="5257800"/>
          </a:xfrm>
        </p:spPr>
        <p:txBody>
          <a:bodyPr>
            <a:normAutofit/>
          </a:bodyPr>
          <a:lstStyle/>
          <a:p>
            <a:pPr marL="320040" indent="-320040" algn="just" eaLnBrk="1" fontAlgn="auto" hangingPunct="1">
              <a:spcAft>
                <a:spcPts val="0"/>
              </a:spcAft>
              <a:buFont typeface="Wingdings"/>
              <a:buChar char=""/>
              <a:defRPr/>
            </a:pPr>
            <a:r>
              <a:rPr lang="en-IN" b="1" dirty="0" smtClean="0">
                <a:solidFill>
                  <a:srgbClr val="00B050"/>
                </a:solidFill>
              </a:rPr>
              <a:t>Point-to-point topologies:</a:t>
            </a:r>
          </a:p>
          <a:p>
            <a:pPr marL="640080" lvl="1" indent="-274320" algn="just" eaLnBrk="1" fontAlgn="auto" hangingPunct="1">
              <a:spcAft>
                <a:spcPts val="0"/>
              </a:spcAft>
              <a:buFont typeface="Wingdings 2"/>
              <a:buChar char=""/>
              <a:defRPr/>
            </a:pPr>
            <a:r>
              <a:rPr lang="en-IN" dirty="0"/>
              <a:t>These topologies allow one point to communicate with another point. This topology in its strictest sense is uncommon for IoT access, as it would imply that a single object can communicate only with a single gateway. </a:t>
            </a:r>
            <a:endParaRPr lang="en-IN" dirty="0" smtClean="0"/>
          </a:p>
          <a:p>
            <a:pPr marL="320040" indent="-320040" algn="just" eaLnBrk="1" fontAlgn="auto" hangingPunct="1">
              <a:spcAft>
                <a:spcPts val="0"/>
              </a:spcAft>
              <a:buFont typeface="Wingdings"/>
              <a:buChar char=""/>
              <a:defRPr/>
            </a:pPr>
            <a:r>
              <a:rPr lang="en-IN" b="1" dirty="0">
                <a:solidFill>
                  <a:srgbClr val="00B050"/>
                </a:solidFill>
              </a:rPr>
              <a:t>Point-to-multipoint </a:t>
            </a:r>
            <a:r>
              <a:rPr lang="en-IN" b="1" dirty="0" smtClean="0">
                <a:solidFill>
                  <a:srgbClr val="00B050"/>
                </a:solidFill>
              </a:rPr>
              <a:t>topologies:</a:t>
            </a:r>
          </a:p>
          <a:p>
            <a:pPr marL="640080" lvl="1" indent="-274320" algn="just" eaLnBrk="1" fontAlgn="auto" hangingPunct="1">
              <a:spcAft>
                <a:spcPts val="0"/>
              </a:spcAft>
              <a:buFont typeface="Wingdings 2"/>
              <a:buChar char=""/>
              <a:defRPr/>
            </a:pPr>
            <a:r>
              <a:rPr lang="en-IN" dirty="0"/>
              <a:t>These topologies allow one point to communicate with more than one other point. </a:t>
            </a:r>
            <a:endParaRPr lang="en-IN" dirty="0" smtClean="0"/>
          </a:p>
          <a:p>
            <a:pPr marL="640080" lvl="1" indent="-274320" algn="just" eaLnBrk="1" fontAlgn="auto" hangingPunct="1">
              <a:spcAft>
                <a:spcPts val="0"/>
              </a:spcAft>
              <a:buFont typeface="Wingdings 2"/>
              <a:buChar char=""/>
              <a:defRPr/>
            </a:pPr>
            <a:r>
              <a:rPr lang="en-IN" dirty="0" smtClean="0"/>
              <a:t>Most </a:t>
            </a:r>
            <a:r>
              <a:rPr lang="en-IN" dirty="0"/>
              <a:t>IoT technologies where one or more than one gateways communicate with multiple smart objects are in this category. However, depending on the features available on each communicating mode, several subtypes need to be considered.</a:t>
            </a:r>
            <a:endParaRPr lang="en-IN" dirty="0" smtClean="0"/>
          </a:p>
        </p:txBody>
      </p:sp>
    </p:spTree>
    <p:extLst>
      <p:ext uri="{BB962C8B-B14F-4D97-AF65-F5344CB8AC3E}">
        <p14:creationId xmlns:p14="http://schemas.microsoft.com/office/powerpoint/2010/main" xmlns="" val="16115930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lstStyle/>
          <a:p>
            <a:r>
              <a:rPr lang="en-US" dirty="0">
                <a:solidFill>
                  <a:srgbClr val="FF0000"/>
                </a:solidFill>
              </a:rPr>
              <a:t>Star and Clustered topologies</a:t>
            </a:r>
          </a:p>
        </p:txBody>
      </p:sp>
      <p:sp>
        <p:nvSpPr>
          <p:cNvPr id="4" name="Slide Number Placeholder 3"/>
          <p:cNvSpPr>
            <a:spLocks noGrp="1"/>
          </p:cNvSpPr>
          <p:nvPr>
            <p:ph type="sldNum" sz="quarter" idx="12"/>
          </p:nvPr>
        </p:nvSpPr>
        <p:spPr/>
        <p:txBody>
          <a:bodyPr>
            <a:normAutofit fontScale="85000" lnSpcReduction="20000"/>
          </a:bodyPr>
          <a:lstStyle/>
          <a:p>
            <a:pPr>
              <a:defRPr/>
            </a:pPr>
            <a:fld id="{360E02CA-B13B-479E-B3F6-4EE61CF62ABC}" type="slidenum">
              <a:rPr lang="en-US" smtClean="0"/>
              <a:pPr>
                <a:defRPr/>
              </a:pPr>
              <a:t>97</a:t>
            </a:fld>
            <a:endParaRPr lang="en-US"/>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0" y="1484784"/>
            <a:ext cx="9144000" cy="36603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171" y="5145129"/>
            <a:ext cx="9116829" cy="170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63759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28600"/>
            <a:ext cx="8658544" cy="990600"/>
          </a:xfrm>
        </p:spPr>
        <p:txBody>
          <a:bodyPr/>
          <a:lstStyle/>
          <a:p>
            <a:r>
              <a:rPr lang="en-US" dirty="0">
                <a:solidFill>
                  <a:srgbClr val="FF0000"/>
                </a:solidFill>
              </a:rPr>
              <a:t>Mesh Topology</a:t>
            </a:r>
          </a:p>
        </p:txBody>
      </p:sp>
      <p:sp>
        <p:nvSpPr>
          <p:cNvPr id="4" name="Slide Number Placeholder 3"/>
          <p:cNvSpPr>
            <a:spLocks noGrp="1"/>
          </p:cNvSpPr>
          <p:nvPr>
            <p:ph type="sldNum" sz="quarter" idx="12"/>
          </p:nvPr>
        </p:nvSpPr>
        <p:spPr/>
        <p:txBody>
          <a:bodyPr>
            <a:normAutofit fontScale="85000" lnSpcReduction="20000"/>
          </a:bodyPr>
          <a:lstStyle/>
          <a:p>
            <a:pPr>
              <a:defRPr/>
            </a:pPr>
            <a:fld id="{360E02CA-B13B-479E-B3F6-4EE61CF62ABC}" type="slidenum">
              <a:rPr lang="en-US" smtClean="0"/>
              <a:pPr>
                <a:defRPr/>
              </a:pPr>
              <a:t>98</a:t>
            </a:fld>
            <a:endParaRPr lang="en-US"/>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0" y="1538288"/>
            <a:ext cx="3707904" cy="5203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07904" y="1538288"/>
            <a:ext cx="5436097" cy="5319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8655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153400" cy="990600"/>
          </a:xfrm>
        </p:spPr>
        <p:txBody>
          <a:bodyPr>
            <a:normAutofit fontScale="90000"/>
          </a:bodyPr>
          <a:lstStyle/>
          <a:p>
            <a:pPr eaLnBrk="1" fontAlgn="auto" hangingPunct="1">
              <a:spcAft>
                <a:spcPts val="0"/>
              </a:spcAft>
              <a:defRPr/>
            </a:pPr>
            <a:r>
              <a:rPr lang="en-IN" b="1" dirty="0">
                <a:solidFill>
                  <a:srgbClr val="FF0000"/>
                </a:solidFill>
              </a:rPr>
              <a:t>The Core IoT Functional Stack</a:t>
            </a:r>
            <a:br>
              <a:rPr lang="en-IN" b="1" dirty="0">
                <a:solidFill>
                  <a:srgbClr val="FF0000"/>
                </a:solidFill>
              </a:rPr>
            </a:br>
            <a:r>
              <a:rPr lang="en-IN" sz="4000" b="1" dirty="0">
                <a:solidFill>
                  <a:srgbClr val="FF0000"/>
                </a:solidFill>
              </a:rPr>
              <a:t>Layer 2: Communications Network </a:t>
            </a:r>
            <a:r>
              <a:rPr lang="en-IN" sz="4000" b="1" dirty="0" smtClean="0">
                <a:solidFill>
                  <a:srgbClr val="FF0000"/>
                </a:solidFill>
              </a:rPr>
              <a:t>Layer</a:t>
            </a:r>
            <a:endParaRPr lang="en-IN" sz="4800" b="1" dirty="0">
              <a:solidFill>
                <a:srgbClr val="FF0000"/>
              </a:solidFill>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0D212405-FA4F-46C3-9F34-8D22904FE9BB}" type="slidenum">
              <a:rPr lang="en-US"/>
              <a:pPr>
                <a:defRPr/>
              </a:pPr>
              <a:t>99</a:t>
            </a:fld>
            <a:endParaRPr lang="en-US"/>
          </a:p>
        </p:txBody>
      </p:sp>
      <p:sp>
        <p:nvSpPr>
          <p:cNvPr id="66564" name="Content Placeholder 3"/>
          <p:cNvSpPr>
            <a:spLocks noGrp="1"/>
          </p:cNvSpPr>
          <p:nvPr>
            <p:ph sz="quarter" idx="1"/>
          </p:nvPr>
        </p:nvSpPr>
        <p:spPr>
          <a:xfrm>
            <a:off x="0" y="1700808"/>
            <a:ext cx="9144000" cy="5157192"/>
          </a:xfrm>
        </p:spPr>
        <p:txBody>
          <a:bodyPr/>
          <a:lstStyle/>
          <a:p>
            <a:pPr algn="just" eaLnBrk="1" hangingPunct="1"/>
            <a:r>
              <a:rPr lang="en-IN" b="1" dirty="0" smtClean="0">
                <a:solidFill>
                  <a:srgbClr val="00B050"/>
                </a:solidFill>
              </a:rPr>
              <a:t>Gateways and Backhaul </a:t>
            </a:r>
            <a:r>
              <a:rPr lang="en-IN" b="1" dirty="0" err="1" smtClean="0">
                <a:solidFill>
                  <a:srgbClr val="00B050"/>
                </a:solidFill>
              </a:rPr>
              <a:t>Sublayer</a:t>
            </a:r>
            <a:endParaRPr lang="en-IN" b="1" dirty="0" smtClean="0">
              <a:solidFill>
                <a:srgbClr val="00B050"/>
              </a:solidFill>
            </a:endParaRPr>
          </a:p>
          <a:p>
            <a:pPr lvl="1" algn="just" eaLnBrk="1" hangingPunct="1"/>
            <a:r>
              <a:rPr lang="en-IN" dirty="0" smtClean="0"/>
              <a:t>Data collected from a smart object may need to be forwarded to a central station where data is processed. </a:t>
            </a:r>
          </a:p>
          <a:p>
            <a:pPr lvl="1" algn="just" eaLnBrk="1" hangingPunct="1"/>
            <a:r>
              <a:rPr lang="en-IN" dirty="0" smtClean="0"/>
              <a:t>A different location from the smart object, data directly received from the sensor through an access technology needs to be forwarded to another medium (</a:t>
            </a:r>
            <a:r>
              <a:rPr lang="en-IN" dirty="0" smtClean="0">
                <a:solidFill>
                  <a:srgbClr val="0070C0"/>
                </a:solidFill>
              </a:rPr>
              <a:t>the backhaul</a:t>
            </a:r>
            <a:r>
              <a:rPr lang="en-IN" dirty="0" smtClean="0"/>
              <a:t>) and transported to the central station. </a:t>
            </a:r>
          </a:p>
          <a:p>
            <a:pPr lvl="1" algn="just" eaLnBrk="1" hangingPunct="1"/>
            <a:r>
              <a:rPr lang="en-IN" dirty="0" smtClean="0"/>
              <a:t>The gateway is in charge of this inter-medium communication.</a:t>
            </a:r>
          </a:p>
        </p:txBody>
      </p:sp>
    </p:spTree>
    <p:extLst>
      <p:ext uri="{BB962C8B-B14F-4D97-AF65-F5344CB8AC3E}">
        <p14:creationId xmlns:p14="http://schemas.microsoft.com/office/powerpoint/2010/main" xmlns="" val="2335880863"/>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335B74"/>
      </a:dk2>
      <a:lt2>
        <a:srgbClr val="DFE3E5"/>
      </a:lt2>
      <a:accent1>
        <a:srgbClr val="30B695"/>
      </a:accent1>
      <a:accent2>
        <a:srgbClr val="974E97"/>
      </a:accent2>
      <a:accent3>
        <a:srgbClr val="B9D533"/>
      </a:accent3>
      <a:accent4>
        <a:srgbClr val="525068"/>
      </a:accent4>
      <a:accent5>
        <a:srgbClr val="FFC000"/>
      </a:accent5>
      <a:accent6>
        <a:srgbClr val="1CADE4"/>
      </a:accent6>
      <a:hlink>
        <a:srgbClr val="6EAC1C"/>
      </a:hlink>
      <a:folHlink>
        <a:srgbClr val="C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2_Office Theme">
  <a:themeElements>
    <a:clrScheme name="Custom 2">
      <a:dk1>
        <a:sysClr val="windowText" lastClr="000000"/>
      </a:dk1>
      <a:lt1>
        <a:sysClr val="window" lastClr="FFFFFF"/>
      </a:lt1>
      <a:dk2>
        <a:srgbClr val="335B74"/>
      </a:dk2>
      <a:lt2>
        <a:srgbClr val="DFE3E5"/>
      </a:lt2>
      <a:accent1>
        <a:srgbClr val="30B695"/>
      </a:accent1>
      <a:accent2>
        <a:srgbClr val="974E97"/>
      </a:accent2>
      <a:accent3>
        <a:srgbClr val="B9D533"/>
      </a:accent3>
      <a:accent4>
        <a:srgbClr val="525068"/>
      </a:accent4>
      <a:accent5>
        <a:srgbClr val="FFC000"/>
      </a:accent5>
      <a:accent6>
        <a:srgbClr val="1CADE4"/>
      </a:accent6>
      <a:hlink>
        <a:srgbClr val="6EAC1C"/>
      </a:hlink>
      <a:folHlink>
        <a:srgbClr val="C0000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2853</TotalTime>
  <Words>8266</Words>
  <Application>Microsoft Office PowerPoint</Application>
  <PresentationFormat>On-screen Show (4:3)</PresentationFormat>
  <Paragraphs>797</Paragraphs>
  <Slides>168</Slides>
  <Notes>4</Notes>
  <HiddenSlides>0</HiddenSlides>
  <MMClips>0</MMClips>
  <ScaleCrop>false</ScaleCrop>
  <HeadingPairs>
    <vt:vector size="4" baseType="variant">
      <vt:variant>
        <vt:lpstr>Theme</vt:lpstr>
      </vt:variant>
      <vt:variant>
        <vt:i4>4</vt:i4>
      </vt:variant>
      <vt:variant>
        <vt:lpstr>Slide Titles</vt:lpstr>
      </vt:variant>
      <vt:variant>
        <vt:i4>168</vt:i4>
      </vt:variant>
    </vt:vector>
  </HeadingPairs>
  <TitlesOfParts>
    <vt:vector size="172" baseType="lpstr">
      <vt:lpstr>Office Theme</vt:lpstr>
      <vt:lpstr>1_Office Theme</vt:lpstr>
      <vt:lpstr>Median</vt:lpstr>
      <vt:lpstr>2_Office Theme</vt:lpstr>
      <vt:lpstr>INTERNET OF THINGS &amp; ITS APPLICATIONS</vt:lpstr>
      <vt:lpstr>OBJECTIVES</vt:lpstr>
      <vt:lpstr>Outcomes</vt:lpstr>
      <vt:lpstr>Text Books</vt:lpstr>
      <vt:lpstr>UNIT I: FUNDAMENTALS OF IoT</vt:lpstr>
      <vt:lpstr>Things  </vt:lpstr>
      <vt:lpstr>Contd..</vt:lpstr>
      <vt:lpstr>Slide 8</vt:lpstr>
      <vt:lpstr>Internet of Things(IoT)</vt:lpstr>
      <vt:lpstr>Contd..</vt:lpstr>
      <vt:lpstr>Why IoT ?  </vt:lpstr>
      <vt:lpstr>IOT: People connecting with Things</vt:lpstr>
      <vt:lpstr>Components of IoT </vt:lpstr>
      <vt:lpstr> How IoT works? </vt:lpstr>
      <vt:lpstr>Slide 15</vt:lpstr>
      <vt:lpstr>Slide 16</vt:lpstr>
      <vt:lpstr>History of IoT </vt:lpstr>
      <vt:lpstr>Internet of Things - Evolution</vt:lpstr>
      <vt:lpstr>Slide 19</vt:lpstr>
      <vt:lpstr>Slide 20</vt:lpstr>
      <vt:lpstr>Slide 21</vt:lpstr>
      <vt:lpstr>Slide 22</vt:lpstr>
      <vt:lpstr> A Gateway to the future!  </vt:lpstr>
      <vt:lpstr>Slide 24</vt:lpstr>
      <vt:lpstr>IoT Ecosystem</vt:lpstr>
      <vt:lpstr>Slide 26</vt:lpstr>
      <vt:lpstr>Wireless Sensor Networks</vt:lpstr>
      <vt:lpstr>Slide 28</vt:lpstr>
      <vt:lpstr>Slide 29</vt:lpstr>
      <vt:lpstr>Slide 30</vt:lpstr>
      <vt:lpstr>Slide 31</vt:lpstr>
      <vt:lpstr>Slide 32</vt:lpstr>
      <vt:lpstr>Slide 33</vt:lpstr>
      <vt:lpstr>Slide 34</vt:lpstr>
      <vt:lpstr>Slide 35</vt:lpstr>
      <vt:lpstr>Slide 36</vt:lpstr>
      <vt:lpstr>Slide 37</vt:lpstr>
      <vt:lpstr>Slide 38</vt:lpstr>
      <vt:lpstr>Machine-to-Machine (M2M)</vt:lpstr>
      <vt:lpstr>What is M2M? </vt:lpstr>
      <vt:lpstr>Slide 41</vt:lpstr>
      <vt:lpstr>M2M</vt:lpstr>
      <vt:lpstr>Slide 43</vt:lpstr>
      <vt:lpstr>Slide 44</vt:lpstr>
      <vt:lpstr>Applications</vt:lpstr>
      <vt:lpstr>M2M  Architecture</vt:lpstr>
      <vt:lpstr>M2M  Architecture</vt:lpstr>
      <vt:lpstr>Slide 48</vt:lpstr>
      <vt:lpstr>Data Communication</vt:lpstr>
      <vt:lpstr>OSI Model</vt:lpstr>
      <vt:lpstr>OSI Model</vt:lpstr>
      <vt:lpstr>OSI and TCP-IP Model Layers</vt:lpstr>
      <vt:lpstr>IOT Network Technologies</vt:lpstr>
      <vt:lpstr>LPWAN</vt:lpstr>
      <vt:lpstr> Cellular  Network </vt:lpstr>
      <vt:lpstr>Bluetooth Low Energy (BLE)</vt:lpstr>
      <vt:lpstr>ZigBee</vt:lpstr>
      <vt:lpstr>Near Field Communication (NFC)</vt:lpstr>
      <vt:lpstr>RFID</vt:lpstr>
      <vt:lpstr>Wifi</vt:lpstr>
      <vt:lpstr>Ethernet</vt:lpstr>
      <vt:lpstr> IoT World Forum (IoTWF) Standardized Architecture  </vt:lpstr>
      <vt:lpstr> IoT World Forum (IoTWF) Standardized Architecture  </vt:lpstr>
      <vt:lpstr>Level 1 Physical Devices and Controllers</vt:lpstr>
      <vt:lpstr> Level 2 Connectivity  </vt:lpstr>
      <vt:lpstr> Level 3 Edge (Fog) Computing  </vt:lpstr>
      <vt:lpstr>Level 4 Data Accumulation  </vt:lpstr>
      <vt:lpstr> Level 5 Data Abstraction  </vt:lpstr>
      <vt:lpstr>Level 6 Application</vt:lpstr>
      <vt:lpstr> Level 7 Collaboration and Processes  </vt:lpstr>
      <vt:lpstr>Slide 71</vt:lpstr>
      <vt:lpstr>A Simplified IoT Architecture</vt:lpstr>
      <vt:lpstr>A Simplified IoT Architecture</vt:lpstr>
      <vt:lpstr>A Simplified IoT Architecture</vt:lpstr>
      <vt:lpstr>A Simplified IoT Architecture</vt:lpstr>
      <vt:lpstr>A Simplified IoT Architecture</vt:lpstr>
      <vt:lpstr>A Simplified IoT Architecture</vt:lpstr>
      <vt:lpstr>The Core IoT Functional Stack</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1: Things: Sensors and Actuators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Star and Clustered topologies</vt:lpstr>
      <vt:lpstr>Mesh Topology</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2: Communications Network Layer</vt:lpstr>
      <vt:lpstr>The Core IoT Functional Stack Layer 3: Applications and Analytics Layer</vt:lpstr>
      <vt:lpstr>The Core IoT Functional Stack Layer 3: Applications and Analytics Layer</vt:lpstr>
      <vt:lpstr>The Core IoT Functional Stack Layer 3: Applications and Analytics Layer</vt:lpstr>
      <vt:lpstr>The Core IoT Functional Stack Layer 3: Applications and Analytics Layer</vt:lpstr>
      <vt:lpstr>The Core IoT Functional Stack Layer 3: Applications and Analytics Layer</vt:lpstr>
      <vt:lpstr>IoT Data Management and Compute Stack</vt:lpstr>
      <vt:lpstr>IoT Data Management and Compute Stack: Fog Computing </vt:lpstr>
      <vt:lpstr>IoT Data Management and Compute Stack: Fog Computing </vt:lpstr>
      <vt:lpstr>IoT Data Management and Compute Stack: Fog Computing </vt:lpstr>
      <vt:lpstr>IoT Data Management and Compute Stack: Fog Computing </vt:lpstr>
      <vt:lpstr>IoT Data Management and Compute Stack: Fog Computing </vt:lpstr>
      <vt:lpstr>IoT Data Management and Compute Stack: Fog Computing </vt:lpstr>
      <vt:lpstr>IoT Data Management and Compute Stack: Fog Computing </vt:lpstr>
      <vt:lpstr>IoT Data Management and Compute Stack: Edge Computing </vt:lpstr>
      <vt:lpstr>IoT Data Management and Compute Stack:  The Hierarchy of Edge, Fog, and Cloud  </vt:lpstr>
      <vt:lpstr>IoT Data Management and Compute Stack:  The Hierarchy of Edge, Fog, and Cloud  </vt:lpstr>
      <vt:lpstr>IoT Data Management and Compute Stack:  The Hierarchy of Edge, Fog, and Cloud  </vt:lpstr>
      <vt:lpstr>IoT Data Management and Compute Stack:  The Hierarchy of Edge, Fog, and Cloud  </vt:lpstr>
      <vt:lpstr>IoT Data Management and Compute Stack:  The Hierarchy of Edge, Fog, and Cloud  </vt:lpstr>
      <vt:lpstr>IoT Data Management and Compute Stack:  The Hierarchy of Edge, Fog, and Cloud  </vt:lpstr>
      <vt:lpstr>Functional blocks of an IoT ecosystem </vt:lpstr>
      <vt:lpstr> Sensors  </vt:lpstr>
      <vt:lpstr>Types</vt:lpstr>
      <vt:lpstr>Contd..</vt:lpstr>
      <vt:lpstr>Slide 140</vt:lpstr>
      <vt:lpstr>Contd..</vt:lpstr>
      <vt:lpstr>Contd..</vt:lpstr>
      <vt:lpstr>Contd..</vt:lpstr>
      <vt:lpstr>Contd..</vt:lpstr>
      <vt:lpstr> Actuators  </vt:lpstr>
      <vt:lpstr>Contd..</vt:lpstr>
      <vt:lpstr>Contd..</vt:lpstr>
      <vt:lpstr>Slide 148</vt:lpstr>
      <vt:lpstr>Example</vt:lpstr>
      <vt:lpstr>Micro-Electro-Mechanical Systems (MEMS)  </vt:lpstr>
      <vt:lpstr> Smart Objects  </vt:lpstr>
      <vt:lpstr>Smart Objects: A Definition  </vt:lpstr>
      <vt:lpstr>Smart Objects  </vt:lpstr>
      <vt:lpstr>Contd..</vt:lpstr>
      <vt:lpstr>Trends in Smart Objects</vt:lpstr>
      <vt:lpstr> Sensor Networks  </vt:lpstr>
      <vt:lpstr>Connecting Smart Objects  </vt:lpstr>
      <vt:lpstr> Range  </vt:lpstr>
      <vt:lpstr>Frequency Bands  </vt:lpstr>
      <vt:lpstr>Power Consumption</vt:lpstr>
      <vt:lpstr> Topology  </vt:lpstr>
      <vt:lpstr>Contd...</vt:lpstr>
      <vt:lpstr>Constrained Devices  </vt:lpstr>
      <vt:lpstr>Contd...</vt:lpstr>
      <vt:lpstr>Constrained-Node Networks</vt:lpstr>
      <vt:lpstr>Data Rate and Throughput  </vt:lpstr>
      <vt:lpstr>Latency and Determinism</vt:lpstr>
      <vt:lpstr>Overhead and Payload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MRCET</cp:lastModifiedBy>
  <cp:revision>313</cp:revision>
  <dcterms:created xsi:type="dcterms:W3CDTF">2021-02-15T02:29:38Z</dcterms:created>
  <dcterms:modified xsi:type="dcterms:W3CDTF">2022-08-08T04:17:44Z</dcterms:modified>
</cp:coreProperties>
</file>